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305" r:id="rId3"/>
    <p:sldId id="356" r:id="rId4"/>
    <p:sldId id="358" r:id="rId5"/>
    <p:sldId id="349" r:id="rId6"/>
    <p:sldId id="363" r:id="rId7"/>
    <p:sldId id="364" r:id="rId8"/>
    <p:sldId id="350" r:id="rId9"/>
    <p:sldId id="351" r:id="rId10"/>
    <p:sldId id="352" r:id="rId11"/>
    <p:sldId id="347" r:id="rId12"/>
    <p:sldId id="359" r:id="rId13"/>
    <p:sldId id="361" r:id="rId14"/>
    <p:sldId id="362" r:id="rId15"/>
    <p:sldId id="308" r:id="rId16"/>
    <p:sldId id="272" r:id="rId17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Lucida Sans Unicode" pitchFamily="34" charset="0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Lucida Sans Unicode" pitchFamily="34" charset="0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Lucida Sans Unicode" pitchFamily="34" charset="0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Lucida Sans Unicode" pitchFamily="34" charset="0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2473" autoAdjust="0"/>
  </p:normalViewPr>
  <p:slideViewPr>
    <p:cSldViewPr>
      <p:cViewPr>
        <p:scale>
          <a:sx n="95" d="100"/>
          <a:sy n="95" d="100"/>
        </p:scale>
        <p:origin x="-672" y="3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47" cy="496811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826" y="1"/>
            <a:ext cx="2946246" cy="496811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8C4B37E5-E92B-4D20-B119-BAF69821933B}" type="datetimeFigureOut">
              <a:rPr lang="cs-CZ" smtClean="0"/>
              <a:pPr/>
              <a:t>8.12.2013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817"/>
            <a:ext cx="2946247" cy="49681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26" y="9429817"/>
            <a:ext cx="2946246" cy="49681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5552355E-79B3-4B83-A159-29F7A056BE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702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1" y="1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730" tIns="45865" rIns="91730" bIns="45865" anchor="ctr"/>
          <a:lstStyle/>
          <a:p>
            <a:endParaRPr lang="cs-CZ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" y="0"/>
            <a:ext cx="2946400" cy="499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730" tIns="45865" rIns="91730" bIns="45865" anchor="ctr"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49689" y="1"/>
            <a:ext cx="2944812" cy="494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285" tIns="46948" rIns="90285" bIns="46948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7298" algn="l"/>
                <a:tab pos="1834595" algn="l"/>
                <a:tab pos="2751893" algn="l"/>
                <a:tab pos="3669191" algn="l"/>
                <a:tab pos="4586489" algn="l"/>
                <a:tab pos="5503786" algn="l"/>
                <a:tab pos="6421084" algn="l"/>
                <a:tab pos="7338381" algn="l"/>
                <a:tab pos="8255679" algn="l"/>
                <a:tab pos="9172976" algn="l"/>
                <a:tab pos="10090275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6125"/>
            <a:ext cx="4960938" cy="3721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1" y="4716706"/>
            <a:ext cx="5437188" cy="4464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285" tIns="46948" rIns="90285" bIns="46948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1" y="9428622"/>
            <a:ext cx="2946400" cy="499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730" tIns="45865" rIns="91730" bIns="45865" anchor="ctr"/>
          <a:lstStyle/>
          <a:p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9689" y="9430219"/>
            <a:ext cx="2944812" cy="494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285" tIns="46948" rIns="90285" bIns="46948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7298" algn="l"/>
                <a:tab pos="1834595" algn="l"/>
                <a:tab pos="2751893" algn="l"/>
                <a:tab pos="3669191" algn="l"/>
                <a:tab pos="4586489" algn="l"/>
                <a:tab pos="5503786" algn="l"/>
                <a:tab pos="6421084" algn="l"/>
                <a:tab pos="7338381" algn="l"/>
                <a:tab pos="8255679" algn="l"/>
                <a:tab pos="9172976" algn="l"/>
                <a:tab pos="10090275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C9D74723-E42E-497F-A503-5C28195F2A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146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E57A9A6-FF9E-4D45-A2EB-C06A11341A8D}" type="slidenum">
              <a:rPr lang="cs-CZ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133476" y="745415"/>
            <a:ext cx="4530725" cy="3722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30" tIns="45865" rIns="91730" bIns="45865" anchor="ctr"/>
          <a:lstStyle/>
          <a:p>
            <a:endParaRPr lang="cs-CZ" dirty="0"/>
          </a:p>
        </p:txBody>
      </p:sp>
      <p:sp>
        <p:nvSpPr>
          <p:cNvPr id="21508" name="Text Box 2"/>
          <p:cNvSpPr>
            <a:spLocks noGrp="1" noChangeArrowheads="1"/>
          </p:cNvSpPr>
          <p:nvPr>
            <p:ph type="body"/>
          </p:nvPr>
        </p:nvSpPr>
        <p:spPr>
          <a:xfrm>
            <a:off x="679451" y="4716705"/>
            <a:ext cx="5438775" cy="44677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0" algn="l"/>
                <a:tab pos="917298" algn="l"/>
                <a:tab pos="1834595" algn="l"/>
                <a:tab pos="2751893" algn="l"/>
                <a:tab pos="3669191" algn="l"/>
                <a:tab pos="4586489" algn="l"/>
                <a:tab pos="5503786" algn="l"/>
                <a:tab pos="6421084" algn="l"/>
                <a:tab pos="7338381" algn="l"/>
                <a:tab pos="8255679" algn="l"/>
                <a:tab pos="9172976" algn="l"/>
                <a:tab pos="10090275" algn="l"/>
              </a:tabLst>
            </a:pPr>
            <a:endParaRPr lang="cs-CZ" b="1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849689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285" tIns="46948" rIns="90285" bIns="46948" anchor="b"/>
          <a:lstStyle/>
          <a:p>
            <a:pPr algn="r">
              <a:tabLst>
                <a:tab pos="0" algn="l"/>
                <a:tab pos="917298" algn="l"/>
                <a:tab pos="1834595" algn="l"/>
                <a:tab pos="2751893" algn="l"/>
                <a:tab pos="3669191" algn="l"/>
                <a:tab pos="4586489" algn="l"/>
                <a:tab pos="5503786" algn="l"/>
                <a:tab pos="6421084" algn="l"/>
                <a:tab pos="7338381" algn="l"/>
                <a:tab pos="8255679" algn="l"/>
                <a:tab pos="9172976" algn="l"/>
                <a:tab pos="10090275" algn="l"/>
              </a:tabLst>
            </a:pPr>
            <a:fld id="{D6738762-EB36-4E89-A5A9-8C05CFCF4151}" type="slidenum">
              <a:rPr lang="cs-CZ" sz="1200">
                <a:solidFill>
                  <a:srgbClr val="000000"/>
                </a:solidFill>
              </a:rPr>
              <a:pPr algn="r">
                <a:tabLst>
                  <a:tab pos="0" algn="l"/>
                  <a:tab pos="917298" algn="l"/>
                  <a:tab pos="1834595" algn="l"/>
                  <a:tab pos="2751893" algn="l"/>
                  <a:tab pos="3669191" algn="l"/>
                  <a:tab pos="4586489" algn="l"/>
                  <a:tab pos="5503786" algn="l"/>
                  <a:tab pos="6421084" algn="l"/>
                  <a:tab pos="7338381" algn="l"/>
                  <a:tab pos="8255679" algn="l"/>
                  <a:tab pos="9172976" algn="l"/>
                  <a:tab pos="10090275" algn="l"/>
                </a:tabLst>
              </a:pPr>
              <a:t>1</a:t>
            </a:fld>
            <a:endParaRPr lang="cs-CZ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CB7444A-31A5-4330-8F26-70E658501FBD}" type="slidenum">
              <a:rPr lang="cs-CZ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15</a:t>
            </a:fld>
            <a:endParaRPr lang="cs-CZ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268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707"/>
            <a:ext cx="5438775" cy="456826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1CAB561-11CC-4D8A-8B5B-715D5C3481BF}" type="slidenum">
              <a:rPr lang="cs-CZ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33476" y="745415"/>
            <a:ext cx="4530725" cy="3722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30" tIns="45865" rIns="91730" bIns="45865" anchor="ctr"/>
          <a:lstStyle/>
          <a:p>
            <a:endParaRPr lang="cs-CZ" dirty="0"/>
          </a:p>
        </p:txBody>
      </p:sp>
      <p:sp>
        <p:nvSpPr>
          <p:cNvPr id="32772" name="Text Box 2"/>
          <p:cNvSpPr>
            <a:spLocks noGrp="1" noChangeArrowheads="1"/>
          </p:cNvSpPr>
          <p:nvPr>
            <p:ph type="body"/>
          </p:nvPr>
        </p:nvSpPr>
        <p:spPr>
          <a:xfrm>
            <a:off x="679451" y="4716705"/>
            <a:ext cx="5438775" cy="4467700"/>
          </a:xfrm>
          <a:noFill/>
          <a:ln/>
        </p:spPr>
        <p:txBody>
          <a:bodyPr/>
          <a:lstStyle/>
          <a:p>
            <a:pPr marL="904558" indent="-367875" eaLnBrk="1" hangingPunct="1">
              <a:spcBef>
                <a:spcPts val="1204"/>
              </a:spcBef>
              <a:buFont typeface="Calibri" pitchFamily="34" charset="0"/>
              <a:buChar char="•"/>
              <a:tabLst>
                <a:tab pos="904558" algn="l"/>
                <a:tab pos="1821855" algn="l"/>
                <a:tab pos="2739153" algn="l"/>
                <a:tab pos="3656450" algn="l"/>
                <a:tab pos="4573748" algn="l"/>
                <a:tab pos="5491045" algn="l"/>
                <a:tab pos="6408343" algn="l"/>
                <a:tab pos="7325642" algn="l"/>
                <a:tab pos="8242939" algn="l"/>
                <a:tab pos="9160237" algn="l"/>
                <a:tab pos="10077534" algn="l"/>
                <a:tab pos="10994832" algn="l"/>
              </a:tabLst>
            </a:pPr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849689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285" tIns="46948" rIns="90285" bIns="46948" anchor="b"/>
          <a:lstStyle/>
          <a:p>
            <a:pPr algn="r">
              <a:tabLst>
                <a:tab pos="0" algn="l"/>
                <a:tab pos="917298" algn="l"/>
                <a:tab pos="1834595" algn="l"/>
                <a:tab pos="2751893" algn="l"/>
                <a:tab pos="3669191" algn="l"/>
                <a:tab pos="4586489" algn="l"/>
                <a:tab pos="5503786" algn="l"/>
                <a:tab pos="6421084" algn="l"/>
                <a:tab pos="7338381" algn="l"/>
                <a:tab pos="8255679" algn="l"/>
                <a:tab pos="9172976" algn="l"/>
                <a:tab pos="10090275" algn="l"/>
              </a:tabLst>
            </a:pPr>
            <a:fld id="{CA1063B4-6F85-4BFF-BE8F-55BE624B7F6A}" type="slidenum">
              <a:rPr lang="cs-CZ" sz="1200">
                <a:solidFill>
                  <a:srgbClr val="000000"/>
                </a:solidFill>
              </a:rPr>
              <a:pPr algn="r">
                <a:tabLst>
                  <a:tab pos="0" algn="l"/>
                  <a:tab pos="917298" algn="l"/>
                  <a:tab pos="1834595" algn="l"/>
                  <a:tab pos="2751893" algn="l"/>
                  <a:tab pos="3669191" algn="l"/>
                  <a:tab pos="4586489" algn="l"/>
                  <a:tab pos="5503786" algn="l"/>
                  <a:tab pos="6421084" algn="l"/>
                  <a:tab pos="7338381" algn="l"/>
                  <a:tab pos="8255679" algn="l"/>
                  <a:tab pos="9172976" algn="l"/>
                  <a:tab pos="10090275" algn="l"/>
                </a:tabLst>
              </a:pPr>
              <a:t>2</a:t>
            </a:fld>
            <a:endParaRPr lang="cs-CZ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1CAB561-11CC-4D8A-8B5B-715D5C3481BF}" type="slidenum">
              <a:rPr lang="cs-CZ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cs-CZ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33476" y="745415"/>
            <a:ext cx="4530725" cy="3722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30" tIns="45865" rIns="91730" bIns="45865" anchor="ctr"/>
          <a:lstStyle/>
          <a:p>
            <a:endParaRPr lang="cs-CZ"/>
          </a:p>
        </p:txBody>
      </p:sp>
      <p:sp>
        <p:nvSpPr>
          <p:cNvPr id="32772" name="Text Box 2"/>
          <p:cNvSpPr>
            <a:spLocks noGrp="1" noChangeArrowheads="1"/>
          </p:cNvSpPr>
          <p:nvPr>
            <p:ph type="body"/>
          </p:nvPr>
        </p:nvSpPr>
        <p:spPr>
          <a:xfrm>
            <a:off x="679451" y="4716705"/>
            <a:ext cx="5438775" cy="4467700"/>
          </a:xfrm>
          <a:noFill/>
          <a:ln/>
        </p:spPr>
        <p:txBody>
          <a:bodyPr/>
          <a:lstStyle/>
          <a:p>
            <a:pPr marL="904558" indent="-367875" eaLnBrk="1" hangingPunct="1">
              <a:spcBef>
                <a:spcPts val="1204"/>
              </a:spcBef>
              <a:buFont typeface="Calibri" pitchFamily="34" charset="0"/>
              <a:buChar char="•"/>
              <a:tabLst>
                <a:tab pos="904558" algn="l"/>
                <a:tab pos="1821855" algn="l"/>
                <a:tab pos="2739153" algn="l"/>
                <a:tab pos="3656450" algn="l"/>
                <a:tab pos="4573748" algn="l"/>
                <a:tab pos="5491045" algn="l"/>
                <a:tab pos="6408343" algn="l"/>
                <a:tab pos="7325642" algn="l"/>
                <a:tab pos="8242939" algn="l"/>
                <a:tab pos="9160237" algn="l"/>
                <a:tab pos="10077534" algn="l"/>
                <a:tab pos="10994832" algn="l"/>
              </a:tabLst>
            </a:pPr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849689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285" tIns="46948" rIns="90285" bIns="46948" anchor="b"/>
          <a:lstStyle/>
          <a:p>
            <a:pPr algn="r">
              <a:tabLst>
                <a:tab pos="0" algn="l"/>
                <a:tab pos="917298" algn="l"/>
                <a:tab pos="1834595" algn="l"/>
                <a:tab pos="2751893" algn="l"/>
                <a:tab pos="3669191" algn="l"/>
                <a:tab pos="4586489" algn="l"/>
                <a:tab pos="5503786" algn="l"/>
                <a:tab pos="6421084" algn="l"/>
                <a:tab pos="7338381" algn="l"/>
                <a:tab pos="8255679" algn="l"/>
                <a:tab pos="9172976" algn="l"/>
                <a:tab pos="10090275" algn="l"/>
              </a:tabLst>
            </a:pPr>
            <a:fld id="{CA1063B4-6F85-4BFF-BE8F-55BE624B7F6A}" type="slidenum">
              <a:rPr lang="cs-CZ" sz="1200">
                <a:solidFill>
                  <a:srgbClr val="000000"/>
                </a:solidFill>
              </a:rPr>
              <a:pPr algn="r">
                <a:tabLst>
                  <a:tab pos="0" algn="l"/>
                  <a:tab pos="917298" algn="l"/>
                  <a:tab pos="1834595" algn="l"/>
                  <a:tab pos="2751893" algn="l"/>
                  <a:tab pos="3669191" algn="l"/>
                  <a:tab pos="4586489" algn="l"/>
                  <a:tab pos="5503786" algn="l"/>
                  <a:tab pos="6421084" algn="l"/>
                  <a:tab pos="7338381" algn="l"/>
                  <a:tab pos="8255679" algn="l"/>
                  <a:tab pos="9172976" algn="l"/>
                  <a:tab pos="10090275" algn="l"/>
                </a:tabLst>
              </a:pPr>
              <a:t>3</a:t>
            </a:fld>
            <a:endParaRPr lang="cs-CZ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1CAB561-11CC-4D8A-8B5B-715D5C3481BF}" type="slidenum">
              <a:rPr lang="cs-CZ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cs-CZ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33476" y="745415"/>
            <a:ext cx="4530725" cy="3722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30" tIns="45865" rIns="91730" bIns="45865" anchor="ctr"/>
          <a:lstStyle/>
          <a:p>
            <a:endParaRPr lang="cs-CZ"/>
          </a:p>
        </p:txBody>
      </p:sp>
      <p:sp>
        <p:nvSpPr>
          <p:cNvPr id="32772" name="Text Box 2"/>
          <p:cNvSpPr>
            <a:spLocks noGrp="1" noChangeArrowheads="1"/>
          </p:cNvSpPr>
          <p:nvPr>
            <p:ph type="body"/>
          </p:nvPr>
        </p:nvSpPr>
        <p:spPr>
          <a:xfrm>
            <a:off x="679451" y="4716705"/>
            <a:ext cx="5438775" cy="4467700"/>
          </a:xfrm>
          <a:noFill/>
          <a:ln/>
        </p:spPr>
        <p:txBody>
          <a:bodyPr/>
          <a:lstStyle/>
          <a:p>
            <a:pPr marL="904558" indent="-367875" eaLnBrk="1" hangingPunct="1">
              <a:spcBef>
                <a:spcPts val="1204"/>
              </a:spcBef>
              <a:buFont typeface="Calibri" pitchFamily="34" charset="0"/>
              <a:buChar char="•"/>
              <a:tabLst>
                <a:tab pos="904558" algn="l"/>
                <a:tab pos="1821855" algn="l"/>
                <a:tab pos="2739153" algn="l"/>
                <a:tab pos="3656450" algn="l"/>
                <a:tab pos="4573748" algn="l"/>
                <a:tab pos="5491045" algn="l"/>
                <a:tab pos="6408343" algn="l"/>
                <a:tab pos="7325642" algn="l"/>
                <a:tab pos="8242939" algn="l"/>
                <a:tab pos="9160237" algn="l"/>
                <a:tab pos="10077534" algn="l"/>
                <a:tab pos="10994832" algn="l"/>
              </a:tabLst>
            </a:pPr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849689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285" tIns="46948" rIns="90285" bIns="46948" anchor="b"/>
          <a:lstStyle/>
          <a:p>
            <a:pPr algn="r">
              <a:tabLst>
                <a:tab pos="0" algn="l"/>
                <a:tab pos="917298" algn="l"/>
                <a:tab pos="1834595" algn="l"/>
                <a:tab pos="2751893" algn="l"/>
                <a:tab pos="3669191" algn="l"/>
                <a:tab pos="4586489" algn="l"/>
                <a:tab pos="5503786" algn="l"/>
                <a:tab pos="6421084" algn="l"/>
                <a:tab pos="7338381" algn="l"/>
                <a:tab pos="8255679" algn="l"/>
                <a:tab pos="9172976" algn="l"/>
                <a:tab pos="10090275" algn="l"/>
              </a:tabLst>
            </a:pPr>
            <a:fld id="{CA1063B4-6F85-4BFF-BE8F-55BE624B7F6A}" type="slidenum">
              <a:rPr lang="cs-CZ" sz="1200">
                <a:solidFill>
                  <a:srgbClr val="000000"/>
                </a:solidFill>
              </a:rPr>
              <a:pPr algn="r">
                <a:tabLst>
                  <a:tab pos="0" algn="l"/>
                  <a:tab pos="917298" algn="l"/>
                  <a:tab pos="1834595" algn="l"/>
                  <a:tab pos="2751893" algn="l"/>
                  <a:tab pos="3669191" algn="l"/>
                  <a:tab pos="4586489" algn="l"/>
                  <a:tab pos="5503786" algn="l"/>
                  <a:tab pos="6421084" algn="l"/>
                  <a:tab pos="7338381" algn="l"/>
                  <a:tab pos="8255679" algn="l"/>
                  <a:tab pos="9172976" algn="l"/>
                  <a:tab pos="10090275" algn="l"/>
                </a:tabLst>
              </a:pPr>
              <a:t>4</a:t>
            </a:fld>
            <a:endParaRPr lang="cs-CZ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559194C-295B-49D0-9186-077DF8A10884}" type="slidenum">
              <a:rPr lang="cs-CZ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2688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6707"/>
            <a:ext cx="5438775" cy="4568260"/>
          </a:xfrm>
          <a:noFill/>
          <a:ln/>
        </p:spPr>
        <p:txBody>
          <a:bodyPr wrap="none" anchor="ctr"/>
          <a:lstStyle/>
          <a:p>
            <a:endParaRPr lang="cs-CZ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1CAB561-11CC-4D8A-8B5B-715D5C3481BF}" type="slidenum">
              <a:rPr lang="cs-CZ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7</a:t>
            </a:fld>
            <a:endParaRPr lang="cs-CZ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33476" y="745415"/>
            <a:ext cx="4530725" cy="3722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30" tIns="45865" rIns="91730" bIns="45865" anchor="ctr"/>
          <a:lstStyle/>
          <a:p>
            <a:endParaRPr lang="cs-CZ"/>
          </a:p>
        </p:txBody>
      </p:sp>
      <p:sp>
        <p:nvSpPr>
          <p:cNvPr id="32772" name="Text Box 2"/>
          <p:cNvSpPr>
            <a:spLocks noGrp="1" noChangeArrowheads="1"/>
          </p:cNvSpPr>
          <p:nvPr>
            <p:ph type="body"/>
          </p:nvPr>
        </p:nvSpPr>
        <p:spPr>
          <a:xfrm>
            <a:off x="679451" y="4716705"/>
            <a:ext cx="5438775" cy="4467700"/>
          </a:xfrm>
          <a:noFill/>
          <a:ln/>
        </p:spPr>
        <p:txBody>
          <a:bodyPr/>
          <a:lstStyle/>
          <a:p>
            <a:pPr marL="904558" indent="-367875" eaLnBrk="1" hangingPunct="1">
              <a:spcBef>
                <a:spcPts val="1204"/>
              </a:spcBef>
              <a:buFont typeface="Calibri" pitchFamily="34" charset="0"/>
              <a:buChar char="•"/>
              <a:tabLst>
                <a:tab pos="904558" algn="l"/>
                <a:tab pos="1821855" algn="l"/>
                <a:tab pos="2739153" algn="l"/>
                <a:tab pos="3656450" algn="l"/>
                <a:tab pos="4573748" algn="l"/>
                <a:tab pos="5491045" algn="l"/>
                <a:tab pos="6408343" algn="l"/>
                <a:tab pos="7325642" algn="l"/>
                <a:tab pos="8242939" algn="l"/>
                <a:tab pos="9160237" algn="l"/>
                <a:tab pos="10077534" algn="l"/>
                <a:tab pos="10994832" algn="l"/>
              </a:tabLst>
            </a:pPr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849689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285" tIns="46948" rIns="90285" bIns="46948" anchor="b"/>
          <a:lstStyle/>
          <a:p>
            <a:pPr algn="r">
              <a:tabLst>
                <a:tab pos="0" algn="l"/>
                <a:tab pos="917298" algn="l"/>
                <a:tab pos="1834595" algn="l"/>
                <a:tab pos="2751893" algn="l"/>
                <a:tab pos="3669191" algn="l"/>
                <a:tab pos="4586489" algn="l"/>
                <a:tab pos="5503786" algn="l"/>
                <a:tab pos="6421084" algn="l"/>
                <a:tab pos="7338381" algn="l"/>
                <a:tab pos="8255679" algn="l"/>
                <a:tab pos="9172976" algn="l"/>
                <a:tab pos="10090275" algn="l"/>
              </a:tabLst>
            </a:pPr>
            <a:fld id="{CA1063B4-6F85-4BFF-BE8F-55BE624B7F6A}" type="slidenum">
              <a:rPr lang="cs-CZ" sz="1200">
                <a:solidFill>
                  <a:srgbClr val="000000"/>
                </a:solidFill>
              </a:rPr>
              <a:pPr algn="r">
                <a:tabLst>
                  <a:tab pos="0" algn="l"/>
                  <a:tab pos="917298" algn="l"/>
                  <a:tab pos="1834595" algn="l"/>
                  <a:tab pos="2751893" algn="l"/>
                  <a:tab pos="3669191" algn="l"/>
                  <a:tab pos="4586489" algn="l"/>
                  <a:tab pos="5503786" algn="l"/>
                  <a:tab pos="6421084" algn="l"/>
                  <a:tab pos="7338381" algn="l"/>
                  <a:tab pos="8255679" algn="l"/>
                  <a:tab pos="9172976" algn="l"/>
                  <a:tab pos="10090275" algn="l"/>
                </a:tabLst>
              </a:pPr>
              <a:t>7</a:t>
            </a:fld>
            <a:endParaRPr lang="cs-CZ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1CAB561-11CC-4D8A-8B5B-715D5C3481BF}" type="slidenum">
              <a:rPr lang="cs-CZ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8</a:t>
            </a:fld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33476" y="745415"/>
            <a:ext cx="4530725" cy="3722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30" tIns="45865" rIns="91730" bIns="45865" anchor="ctr"/>
          <a:lstStyle/>
          <a:p>
            <a:endParaRPr lang="cs-CZ" dirty="0"/>
          </a:p>
        </p:txBody>
      </p:sp>
      <p:sp>
        <p:nvSpPr>
          <p:cNvPr id="32772" name="Text Box 2"/>
          <p:cNvSpPr>
            <a:spLocks noGrp="1" noChangeArrowheads="1"/>
          </p:cNvSpPr>
          <p:nvPr>
            <p:ph type="body"/>
          </p:nvPr>
        </p:nvSpPr>
        <p:spPr>
          <a:xfrm>
            <a:off x="679451" y="4716705"/>
            <a:ext cx="5438775" cy="4467700"/>
          </a:xfrm>
          <a:noFill/>
          <a:ln/>
        </p:spPr>
        <p:txBody>
          <a:bodyPr/>
          <a:lstStyle/>
          <a:p>
            <a:pPr marL="904558" indent="-367875" eaLnBrk="1" hangingPunct="1">
              <a:spcBef>
                <a:spcPts val="1204"/>
              </a:spcBef>
              <a:buFont typeface="Calibri" pitchFamily="34" charset="0"/>
              <a:buChar char="•"/>
              <a:tabLst>
                <a:tab pos="904558" algn="l"/>
                <a:tab pos="1821855" algn="l"/>
                <a:tab pos="2739153" algn="l"/>
                <a:tab pos="3656450" algn="l"/>
                <a:tab pos="4573748" algn="l"/>
                <a:tab pos="5491045" algn="l"/>
                <a:tab pos="6408343" algn="l"/>
                <a:tab pos="7325642" algn="l"/>
                <a:tab pos="8242939" algn="l"/>
                <a:tab pos="9160237" algn="l"/>
                <a:tab pos="10077534" algn="l"/>
                <a:tab pos="10994832" algn="l"/>
              </a:tabLst>
            </a:pPr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849689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285" tIns="46948" rIns="90285" bIns="46948" anchor="b"/>
          <a:lstStyle/>
          <a:p>
            <a:pPr algn="r">
              <a:tabLst>
                <a:tab pos="0" algn="l"/>
                <a:tab pos="917298" algn="l"/>
                <a:tab pos="1834595" algn="l"/>
                <a:tab pos="2751893" algn="l"/>
                <a:tab pos="3669191" algn="l"/>
                <a:tab pos="4586489" algn="l"/>
                <a:tab pos="5503786" algn="l"/>
                <a:tab pos="6421084" algn="l"/>
                <a:tab pos="7338381" algn="l"/>
                <a:tab pos="8255679" algn="l"/>
                <a:tab pos="9172976" algn="l"/>
                <a:tab pos="10090275" algn="l"/>
              </a:tabLst>
            </a:pPr>
            <a:fld id="{CA1063B4-6F85-4BFF-BE8F-55BE624B7F6A}" type="slidenum">
              <a:rPr lang="cs-CZ" sz="1200">
                <a:solidFill>
                  <a:srgbClr val="000000"/>
                </a:solidFill>
              </a:rPr>
              <a:pPr algn="r">
                <a:tabLst>
                  <a:tab pos="0" algn="l"/>
                  <a:tab pos="917298" algn="l"/>
                  <a:tab pos="1834595" algn="l"/>
                  <a:tab pos="2751893" algn="l"/>
                  <a:tab pos="3669191" algn="l"/>
                  <a:tab pos="4586489" algn="l"/>
                  <a:tab pos="5503786" algn="l"/>
                  <a:tab pos="6421084" algn="l"/>
                  <a:tab pos="7338381" algn="l"/>
                  <a:tab pos="8255679" algn="l"/>
                  <a:tab pos="9172976" algn="l"/>
                  <a:tab pos="10090275" algn="l"/>
                </a:tabLst>
              </a:pPr>
              <a:t>8</a:t>
            </a:fld>
            <a:endParaRPr lang="cs-CZ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1CAB561-11CC-4D8A-8B5B-715D5C3481BF}" type="slidenum">
              <a:rPr lang="cs-CZ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9</a:t>
            </a:fld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33476" y="745415"/>
            <a:ext cx="4530725" cy="3722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30" tIns="45865" rIns="91730" bIns="45865" anchor="ctr"/>
          <a:lstStyle/>
          <a:p>
            <a:endParaRPr lang="cs-CZ" dirty="0"/>
          </a:p>
        </p:txBody>
      </p:sp>
      <p:sp>
        <p:nvSpPr>
          <p:cNvPr id="32772" name="Text Box 2"/>
          <p:cNvSpPr>
            <a:spLocks noGrp="1" noChangeArrowheads="1"/>
          </p:cNvSpPr>
          <p:nvPr>
            <p:ph type="body"/>
          </p:nvPr>
        </p:nvSpPr>
        <p:spPr>
          <a:xfrm>
            <a:off x="679451" y="4716705"/>
            <a:ext cx="5438775" cy="4467700"/>
          </a:xfrm>
          <a:noFill/>
          <a:ln/>
        </p:spPr>
        <p:txBody>
          <a:bodyPr/>
          <a:lstStyle/>
          <a:p>
            <a:pPr marL="904558" indent="-367875" eaLnBrk="1" hangingPunct="1">
              <a:spcBef>
                <a:spcPts val="1204"/>
              </a:spcBef>
              <a:buFont typeface="Calibri" pitchFamily="34" charset="0"/>
              <a:buChar char="•"/>
              <a:tabLst>
                <a:tab pos="904558" algn="l"/>
                <a:tab pos="1821855" algn="l"/>
                <a:tab pos="2739153" algn="l"/>
                <a:tab pos="3656450" algn="l"/>
                <a:tab pos="4573748" algn="l"/>
                <a:tab pos="5491045" algn="l"/>
                <a:tab pos="6408343" algn="l"/>
                <a:tab pos="7325642" algn="l"/>
                <a:tab pos="8242939" algn="l"/>
                <a:tab pos="9160237" algn="l"/>
                <a:tab pos="10077534" algn="l"/>
                <a:tab pos="10994832" algn="l"/>
              </a:tabLst>
            </a:pPr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849689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285" tIns="46948" rIns="90285" bIns="46948" anchor="b"/>
          <a:lstStyle/>
          <a:p>
            <a:pPr algn="r">
              <a:tabLst>
                <a:tab pos="0" algn="l"/>
                <a:tab pos="917298" algn="l"/>
                <a:tab pos="1834595" algn="l"/>
                <a:tab pos="2751893" algn="l"/>
                <a:tab pos="3669191" algn="l"/>
                <a:tab pos="4586489" algn="l"/>
                <a:tab pos="5503786" algn="l"/>
                <a:tab pos="6421084" algn="l"/>
                <a:tab pos="7338381" algn="l"/>
                <a:tab pos="8255679" algn="l"/>
                <a:tab pos="9172976" algn="l"/>
                <a:tab pos="10090275" algn="l"/>
              </a:tabLst>
            </a:pPr>
            <a:fld id="{CA1063B4-6F85-4BFF-BE8F-55BE624B7F6A}" type="slidenum">
              <a:rPr lang="cs-CZ" sz="1200">
                <a:solidFill>
                  <a:srgbClr val="000000"/>
                </a:solidFill>
              </a:rPr>
              <a:pPr algn="r">
                <a:tabLst>
                  <a:tab pos="0" algn="l"/>
                  <a:tab pos="917298" algn="l"/>
                  <a:tab pos="1834595" algn="l"/>
                  <a:tab pos="2751893" algn="l"/>
                  <a:tab pos="3669191" algn="l"/>
                  <a:tab pos="4586489" algn="l"/>
                  <a:tab pos="5503786" algn="l"/>
                  <a:tab pos="6421084" algn="l"/>
                  <a:tab pos="7338381" algn="l"/>
                  <a:tab pos="8255679" algn="l"/>
                  <a:tab pos="9172976" algn="l"/>
                  <a:tab pos="10090275" algn="l"/>
                </a:tabLst>
              </a:pPr>
              <a:t>9</a:t>
            </a:fld>
            <a:endParaRPr lang="cs-CZ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1CAB561-11CC-4D8A-8B5B-715D5C3481BF}" type="slidenum">
              <a:rPr lang="cs-CZ" smtClean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10</a:t>
            </a:fld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33476" y="745415"/>
            <a:ext cx="4530725" cy="37222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30" tIns="45865" rIns="91730" bIns="45865" anchor="ctr"/>
          <a:lstStyle/>
          <a:p>
            <a:endParaRPr lang="cs-CZ" dirty="0"/>
          </a:p>
        </p:txBody>
      </p:sp>
      <p:sp>
        <p:nvSpPr>
          <p:cNvPr id="32772" name="Text Box 2"/>
          <p:cNvSpPr>
            <a:spLocks noGrp="1" noChangeArrowheads="1"/>
          </p:cNvSpPr>
          <p:nvPr>
            <p:ph type="body"/>
          </p:nvPr>
        </p:nvSpPr>
        <p:spPr>
          <a:xfrm>
            <a:off x="679451" y="4716705"/>
            <a:ext cx="5438775" cy="4467700"/>
          </a:xfrm>
          <a:noFill/>
          <a:ln/>
        </p:spPr>
        <p:txBody>
          <a:bodyPr/>
          <a:lstStyle/>
          <a:p>
            <a:pPr marL="904558" indent="-367875" eaLnBrk="1" hangingPunct="1">
              <a:spcBef>
                <a:spcPts val="1204"/>
              </a:spcBef>
              <a:buFont typeface="Calibri" pitchFamily="34" charset="0"/>
              <a:buChar char="•"/>
              <a:tabLst>
                <a:tab pos="904558" algn="l"/>
                <a:tab pos="1821855" algn="l"/>
                <a:tab pos="2739153" algn="l"/>
                <a:tab pos="3656450" algn="l"/>
                <a:tab pos="4573748" algn="l"/>
                <a:tab pos="5491045" algn="l"/>
                <a:tab pos="6408343" algn="l"/>
                <a:tab pos="7325642" algn="l"/>
                <a:tab pos="8242939" algn="l"/>
                <a:tab pos="9160237" algn="l"/>
                <a:tab pos="10077534" algn="l"/>
                <a:tab pos="10994832" algn="l"/>
              </a:tabLst>
            </a:pPr>
            <a:endParaRPr lang="cs-CZ" dirty="0" smtClean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849689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285" tIns="46948" rIns="90285" bIns="46948" anchor="b"/>
          <a:lstStyle/>
          <a:p>
            <a:pPr algn="r">
              <a:tabLst>
                <a:tab pos="0" algn="l"/>
                <a:tab pos="917298" algn="l"/>
                <a:tab pos="1834595" algn="l"/>
                <a:tab pos="2751893" algn="l"/>
                <a:tab pos="3669191" algn="l"/>
                <a:tab pos="4586489" algn="l"/>
                <a:tab pos="5503786" algn="l"/>
                <a:tab pos="6421084" algn="l"/>
                <a:tab pos="7338381" algn="l"/>
                <a:tab pos="8255679" algn="l"/>
                <a:tab pos="9172976" algn="l"/>
                <a:tab pos="10090275" algn="l"/>
              </a:tabLst>
            </a:pPr>
            <a:fld id="{CA1063B4-6F85-4BFF-BE8F-55BE624B7F6A}" type="slidenum">
              <a:rPr lang="cs-CZ" sz="1200">
                <a:solidFill>
                  <a:srgbClr val="000000"/>
                </a:solidFill>
              </a:rPr>
              <a:pPr algn="r">
                <a:tabLst>
                  <a:tab pos="0" algn="l"/>
                  <a:tab pos="917298" algn="l"/>
                  <a:tab pos="1834595" algn="l"/>
                  <a:tab pos="2751893" algn="l"/>
                  <a:tab pos="3669191" algn="l"/>
                  <a:tab pos="4586489" algn="l"/>
                  <a:tab pos="5503786" algn="l"/>
                  <a:tab pos="6421084" algn="l"/>
                  <a:tab pos="7338381" algn="l"/>
                  <a:tab pos="8255679" algn="l"/>
                  <a:tab pos="9172976" algn="l"/>
                  <a:tab pos="10090275" algn="l"/>
                </a:tabLst>
              </a:pPr>
              <a:t>10</a:t>
            </a:fld>
            <a:endParaRPr lang="cs-CZ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99263" y="1600200"/>
            <a:ext cx="2112962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18966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40B4F-A83A-4D8E-9D66-0761951C72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E5A36-D1D9-401B-958E-8C3FBDAC96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A610-FD5F-4DE3-8663-4627D5E8A9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919537" cy="420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9025" y="1600200"/>
            <a:ext cx="3919538" cy="420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F100A-D227-4437-A9F6-B939FEA7C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B1BB-91D9-4F95-B981-FDE32AA5A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480FE-F10A-41B7-BAE1-82DC8D0C90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0F924-615F-4619-89FD-8BDB98CEC3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EDE73-0AC4-4FC8-B8E9-547920C06B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BAAAA-1533-4E46-A057-E617960B5D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3126B-3D75-42BF-85CF-8D48DD718A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21488" y="-166688"/>
            <a:ext cx="1997075" cy="59705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-166688"/>
            <a:ext cx="5842000" cy="59705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163A6-59D8-4D78-9319-8EC5A6D129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0"/>
            <a:ext cx="9144000" cy="5835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5991225"/>
          </a:xfrm>
          <a:prstGeom prst="rect">
            <a:avLst/>
          </a:prstGeom>
          <a:solidFill>
            <a:srgbClr val="00501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4606925" y="625475"/>
            <a:ext cx="1285875" cy="1285875"/>
          </a:xfrm>
          <a:prstGeom prst="rect">
            <a:avLst/>
          </a:prstGeom>
          <a:solidFill>
            <a:srgbClr val="50A12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9" name="Freeform 4"/>
          <p:cNvSpPr>
            <a:spLocks noChangeArrowheads="1"/>
          </p:cNvSpPr>
          <p:nvPr/>
        </p:nvSpPr>
        <p:spPr bwMode="auto">
          <a:xfrm>
            <a:off x="1588" y="1588"/>
            <a:ext cx="4427537" cy="4854575"/>
          </a:xfrm>
          <a:custGeom>
            <a:avLst/>
            <a:gdLst>
              <a:gd name="T0" fmla="*/ 4334933 w 8367"/>
              <a:gd name="T1" fmla="*/ 50260 h 9176"/>
              <a:gd name="T2" fmla="*/ 4367741 w 8367"/>
              <a:gd name="T3" fmla="*/ 233312 h 9176"/>
              <a:gd name="T4" fmla="*/ 4401608 w 8367"/>
              <a:gd name="T5" fmla="*/ 468210 h 9176"/>
              <a:gd name="T6" fmla="*/ 4424362 w 8367"/>
              <a:gd name="T7" fmla="*/ 684592 h 9176"/>
              <a:gd name="T8" fmla="*/ 4427537 w 8367"/>
              <a:gd name="T9" fmla="*/ 1194069 h 9176"/>
              <a:gd name="T10" fmla="*/ 4398962 w 8367"/>
              <a:gd name="T11" fmla="*/ 1512029 h 9176"/>
              <a:gd name="T12" fmla="*/ 4368800 w 8367"/>
              <a:gd name="T13" fmla="*/ 1724178 h 9176"/>
              <a:gd name="T14" fmla="*/ 4312179 w 8367"/>
              <a:gd name="T15" fmla="*/ 2007750 h 9176"/>
              <a:gd name="T16" fmla="*/ 4233862 w 8367"/>
              <a:gd name="T17" fmla="*/ 2291321 h 9176"/>
              <a:gd name="T18" fmla="*/ 4133320 w 8367"/>
              <a:gd name="T19" fmla="*/ 2575422 h 9176"/>
              <a:gd name="T20" fmla="*/ 4042833 w 8367"/>
              <a:gd name="T21" fmla="*/ 2785984 h 9176"/>
              <a:gd name="T22" fmla="*/ 3904720 w 8367"/>
              <a:gd name="T23" fmla="*/ 3065323 h 9176"/>
              <a:gd name="T24" fmla="*/ 3825345 w 8367"/>
              <a:gd name="T25" fmla="*/ 3204993 h 9176"/>
              <a:gd name="T26" fmla="*/ 3736975 w 8367"/>
              <a:gd name="T27" fmla="*/ 3345192 h 9176"/>
              <a:gd name="T28" fmla="*/ 3641195 w 8367"/>
              <a:gd name="T29" fmla="*/ 3483803 h 9176"/>
              <a:gd name="T30" fmla="*/ 3535362 w 8367"/>
              <a:gd name="T31" fmla="*/ 3623473 h 9176"/>
              <a:gd name="T32" fmla="*/ 3418416 w 8367"/>
              <a:gd name="T33" fmla="*/ 3762084 h 9176"/>
              <a:gd name="T34" fmla="*/ 3338512 w 8367"/>
              <a:gd name="T35" fmla="*/ 3844616 h 9176"/>
              <a:gd name="T36" fmla="*/ 3224212 w 8367"/>
              <a:gd name="T37" fmla="*/ 3954130 h 9176"/>
              <a:gd name="T38" fmla="*/ 3131608 w 8367"/>
              <a:gd name="T39" fmla="*/ 4034545 h 9176"/>
              <a:gd name="T40" fmla="*/ 3000904 w 8367"/>
              <a:gd name="T41" fmla="*/ 4137710 h 9176"/>
              <a:gd name="T42" fmla="*/ 2870200 w 8367"/>
              <a:gd name="T43" fmla="*/ 4230823 h 9176"/>
              <a:gd name="T44" fmla="*/ 2740554 w 8367"/>
              <a:gd name="T45" fmla="*/ 4313885 h 9176"/>
              <a:gd name="T46" fmla="*/ 2610908 w 8367"/>
              <a:gd name="T47" fmla="*/ 4389010 h 9176"/>
              <a:gd name="T48" fmla="*/ 2481262 w 8367"/>
              <a:gd name="T49" fmla="*/ 4455670 h 9176"/>
              <a:gd name="T50" fmla="*/ 2286000 w 8367"/>
              <a:gd name="T51" fmla="*/ 4542964 h 9176"/>
              <a:gd name="T52" fmla="*/ 2116137 w 8367"/>
              <a:gd name="T53" fmla="*/ 4608037 h 9176"/>
              <a:gd name="T54" fmla="*/ 1953683 w 8367"/>
              <a:gd name="T55" fmla="*/ 4662000 h 9176"/>
              <a:gd name="T56" fmla="*/ 1791758 w 8367"/>
              <a:gd name="T57" fmla="*/ 4708028 h 9176"/>
              <a:gd name="T58" fmla="*/ 1629304 w 8367"/>
              <a:gd name="T59" fmla="*/ 4746649 h 9176"/>
              <a:gd name="T60" fmla="*/ 1426633 w 8367"/>
              <a:gd name="T61" fmla="*/ 4785798 h 9176"/>
              <a:gd name="T62" fmla="*/ 1101725 w 8367"/>
              <a:gd name="T63" fmla="*/ 4829710 h 9176"/>
              <a:gd name="T64" fmla="*/ 738187 w 8367"/>
              <a:gd name="T65" fmla="*/ 4854575 h 9176"/>
              <a:gd name="T66" fmla="*/ 0 w 8367"/>
              <a:gd name="T67" fmla="*/ 2969565 h 9176"/>
              <a:gd name="T68" fmla="*/ 118004 w 8367"/>
              <a:gd name="T69" fmla="*/ 3012418 h 9176"/>
              <a:gd name="T70" fmla="*/ 276225 w 8367"/>
              <a:gd name="T71" fmla="*/ 3058446 h 9176"/>
              <a:gd name="T72" fmla="*/ 434446 w 8367"/>
              <a:gd name="T73" fmla="*/ 3088073 h 9176"/>
              <a:gd name="T74" fmla="*/ 592137 w 8367"/>
              <a:gd name="T75" fmla="*/ 3101828 h 9176"/>
              <a:gd name="T76" fmla="*/ 684742 w 8367"/>
              <a:gd name="T77" fmla="*/ 3101299 h 9176"/>
              <a:gd name="T78" fmla="*/ 791633 w 8367"/>
              <a:gd name="T79" fmla="*/ 3092834 h 9176"/>
              <a:gd name="T80" fmla="*/ 897996 w 8367"/>
              <a:gd name="T81" fmla="*/ 3075904 h 9176"/>
              <a:gd name="T82" fmla="*/ 1002771 w 8367"/>
              <a:gd name="T83" fmla="*/ 3049981 h 9176"/>
              <a:gd name="T84" fmla="*/ 1106487 w 8367"/>
              <a:gd name="T85" fmla="*/ 3015064 h 9176"/>
              <a:gd name="T86" fmla="*/ 1207558 w 8367"/>
              <a:gd name="T87" fmla="*/ 2971681 h 9176"/>
              <a:gd name="T88" fmla="*/ 1305983 w 8367"/>
              <a:gd name="T89" fmla="*/ 2918776 h 9176"/>
              <a:gd name="T90" fmla="*/ 1401233 w 8367"/>
              <a:gd name="T91" fmla="*/ 2857406 h 9176"/>
              <a:gd name="T92" fmla="*/ 1492779 w 8367"/>
              <a:gd name="T93" fmla="*/ 2787042 h 9176"/>
              <a:gd name="T94" fmla="*/ 1580091 w 8367"/>
              <a:gd name="T95" fmla="*/ 2707685 h 9176"/>
              <a:gd name="T96" fmla="*/ 1663171 w 8367"/>
              <a:gd name="T97" fmla="*/ 2618275 h 9176"/>
              <a:gd name="T98" fmla="*/ 1740429 w 8367"/>
              <a:gd name="T99" fmla="*/ 2520401 h 9176"/>
              <a:gd name="T100" fmla="*/ 1812396 w 8367"/>
              <a:gd name="T101" fmla="*/ 2413003 h 9176"/>
              <a:gd name="T102" fmla="*/ 1879071 w 8367"/>
              <a:gd name="T103" fmla="*/ 2296083 h 9176"/>
              <a:gd name="T104" fmla="*/ 1937279 w 8367"/>
              <a:gd name="T105" fmla="*/ 2170698 h 9176"/>
              <a:gd name="T106" fmla="*/ 1989666 w 8367"/>
              <a:gd name="T107" fmla="*/ 2034731 h 9176"/>
              <a:gd name="T108" fmla="*/ 2026708 w 8367"/>
              <a:gd name="T109" fmla="*/ 1916753 h 9176"/>
              <a:gd name="T110" fmla="*/ 2075921 w 8367"/>
              <a:gd name="T111" fmla="*/ 1725236 h 9176"/>
              <a:gd name="T112" fmla="*/ 2104496 w 8367"/>
              <a:gd name="T113" fmla="*/ 1585038 h 9176"/>
              <a:gd name="T114" fmla="*/ 2127250 w 8367"/>
              <a:gd name="T115" fmla="*/ 1429497 h 9176"/>
              <a:gd name="T116" fmla="*/ 2153708 w 8367"/>
              <a:gd name="T117" fmla="*/ 1170791 h 9176"/>
              <a:gd name="T118" fmla="*/ 2136775 w 8367"/>
              <a:gd name="T119" fmla="*/ 538574 h 9176"/>
              <a:gd name="T120" fmla="*/ 2113491 w 8367"/>
              <a:gd name="T121" fmla="*/ 358697 h 9176"/>
              <a:gd name="T122" fmla="*/ 2076979 w 8367"/>
              <a:gd name="T123" fmla="*/ 178819 h 9176"/>
              <a:gd name="T124" fmla="*/ 2023533 w 8367"/>
              <a:gd name="T125" fmla="*/ 0 h 917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367"/>
              <a:gd name="T190" fmla="*/ 0 h 9176"/>
              <a:gd name="T191" fmla="*/ 8367 w 8367"/>
              <a:gd name="T192" fmla="*/ 9176 h 917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367" h="9176">
                <a:moveTo>
                  <a:pt x="8170" y="0"/>
                </a:moveTo>
                <a:lnTo>
                  <a:pt x="8170" y="0"/>
                </a:lnTo>
                <a:lnTo>
                  <a:pt x="8180" y="40"/>
                </a:lnTo>
                <a:lnTo>
                  <a:pt x="8192" y="95"/>
                </a:lnTo>
                <a:lnTo>
                  <a:pt x="8207" y="166"/>
                </a:lnTo>
                <a:lnTo>
                  <a:pt x="8222" y="248"/>
                </a:lnTo>
                <a:lnTo>
                  <a:pt x="8238" y="340"/>
                </a:lnTo>
                <a:lnTo>
                  <a:pt x="8254" y="441"/>
                </a:lnTo>
                <a:lnTo>
                  <a:pt x="8271" y="549"/>
                </a:lnTo>
                <a:lnTo>
                  <a:pt x="8287" y="660"/>
                </a:lnTo>
                <a:lnTo>
                  <a:pt x="8303" y="773"/>
                </a:lnTo>
                <a:lnTo>
                  <a:pt x="8318" y="885"/>
                </a:lnTo>
                <a:lnTo>
                  <a:pt x="8331" y="996"/>
                </a:lnTo>
                <a:lnTo>
                  <a:pt x="8344" y="1102"/>
                </a:lnTo>
                <a:lnTo>
                  <a:pt x="8353" y="1203"/>
                </a:lnTo>
                <a:lnTo>
                  <a:pt x="8361" y="1294"/>
                </a:lnTo>
                <a:lnTo>
                  <a:pt x="8366" y="1375"/>
                </a:lnTo>
                <a:lnTo>
                  <a:pt x="8367" y="1411"/>
                </a:lnTo>
                <a:lnTo>
                  <a:pt x="8367" y="1444"/>
                </a:lnTo>
                <a:lnTo>
                  <a:pt x="8367" y="2257"/>
                </a:lnTo>
                <a:lnTo>
                  <a:pt x="8355" y="2409"/>
                </a:lnTo>
                <a:lnTo>
                  <a:pt x="8342" y="2559"/>
                </a:lnTo>
                <a:lnTo>
                  <a:pt x="8313" y="2858"/>
                </a:lnTo>
                <a:lnTo>
                  <a:pt x="8296" y="2992"/>
                </a:lnTo>
                <a:lnTo>
                  <a:pt x="8277" y="3125"/>
                </a:lnTo>
                <a:lnTo>
                  <a:pt x="8256" y="3259"/>
                </a:lnTo>
                <a:lnTo>
                  <a:pt x="8233" y="3392"/>
                </a:lnTo>
                <a:lnTo>
                  <a:pt x="8207" y="3526"/>
                </a:lnTo>
                <a:lnTo>
                  <a:pt x="8179" y="3660"/>
                </a:lnTo>
                <a:lnTo>
                  <a:pt x="8149" y="3795"/>
                </a:lnTo>
                <a:lnTo>
                  <a:pt x="8116" y="3928"/>
                </a:lnTo>
                <a:lnTo>
                  <a:pt x="8080" y="4062"/>
                </a:lnTo>
                <a:lnTo>
                  <a:pt x="8042" y="4196"/>
                </a:lnTo>
                <a:lnTo>
                  <a:pt x="8001" y="4331"/>
                </a:lnTo>
                <a:lnTo>
                  <a:pt x="7958" y="4465"/>
                </a:lnTo>
                <a:lnTo>
                  <a:pt x="7911" y="4599"/>
                </a:lnTo>
                <a:lnTo>
                  <a:pt x="7863" y="4733"/>
                </a:lnTo>
                <a:lnTo>
                  <a:pt x="7811" y="4868"/>
                </a:lnTo>
                <a:lnTo>
                  <a:pt x="7756" y="5002"/>
                </a:lnTo>
                <a:lnTo>
                  <a:pt x="7699" y="5134"/>
                </a:lnTo>
                <a:lnTo>
                  <a:pt x="7640" y="5266"/>
                </a:lnTo>
                <a:lnTo>
                  <a:pt x="7580" y="5399"/>
                </a:lnTo>
                <a:lnTo>
                  <a:pt x="7516" y="5530"/>
                </a:lnTo>
                <a:lnTo>
                  <a:pt x="7448" y="5662"/>
                </a:lnTo>
                <a:lnTo>
                  <a:pt x="7379" y="5794"/>
                </a:lnTo>
                <a:lnTo>
                  <a:pt x="7342" y="5861"/>
                </a:lnTo>
                <a:lnTo>
                  <a:pt x="7305" y="5926"/>
                </a:lnTo>
                <a:lnTo>
                  <a:pt x="7267" y="5992"/>
                </a:lnTo>
                <a:lnTo>
                  <a:pt x="7229" y="6058"/>
                </a:lnTo>
                <a:lnTo>
                  <a:pt x="7188" y="6124"/>
                </a:lnTo>
                <a:lnTo>
                  <a:pt x="7147" y="6191"/>
                </a:lnTo>
                <a:lnTo>
                  <a:pt x="7106" y="6256"/>
                </a:lnTo>
                <a:lnTo>
                  <a:pt x="7062" y="6323"/>
                </a:lnTo>
                <a:lnTo>
                  <a:pt x="7019" y="6388"/>
                </a:lnTo>
                <a:lnTo>
                  <a:pt x="6974" y="6453"/>
                </a:lnTo>
                <a:lnTo>
                  <a:pt x="6928" y="6520"/>
                </a:lnTo>
                <a:lnTo>
                  <a:pt x="6881" y="6585"/>
                </a:lnTo>
                <a:lnTo>
                  <a:pt x="6832" y="6652"/>
                </a:lnTo>
                <a:lnTo>
                  <a:pt x="6783" y="6717"/>
                </a:lnTo>
                <a:lnTo>
                  <a:pt x="6732" y="6782"/>
                </a:lnTo>
                <a:lnTo>
                  <a:pt x="6681" y="6849"/>
                </a:lnTo>
                <a:lnTo>
                  <a:pt x="6628" y="6914"/>
                </a:lnTo>
                <a:lnTo>
                  <a:pt x="6573" y="6979"/>
                </a:lnTo>
                <a:lnTo>
                  <a:pt x="6517" y="7046"/>
                </a:lnTo>
                <a:lnTo>
                  <a:pt x="6460" y="7111"/>
                </a:lnTo>
                <a:lnTo>
                  <a:pt x="6412" y="7162"/>
                </a:lnTo>
                <a:lnTo>
                  <a:pt x="6362" y="7214"/>
                </a:lnTo>
                <a:lnTo>
                  <a:pt x="6309" y="7267"/>
                </a:lnTo>
                <a:lnTo>
                  <a:pt x="6254" y="7320"/>
                </a:lnTo>
                <a:lnTo>
                  <a:pt x="6200" y="7373"/>
                </a:lnTo>
                <a:lnTo>
                  <a:pt x="6146" y="7425"/>
                </a:lnTo>
                <a:lnTo>
                  <a:pt x="6093" y="7474"/>
                </a:lnTo>
                <a:lnTo>
                  <a:pt x="6041" y="7520"/>
                </a:lnTo>
                <a:lnTo>
                  <a:pt x="5980" y="7573"/>
                </a:lnTo>
                <a:lnTo>
                  <a:pt x="5918" y="7626"/>
                </a:lnTo>
                <a:lnTo>
                  <a:pt x="5855" y="7676"/>
                </a:lnTo>
                <a:lnTo>
                  <a:pt x="5794" y="7726"/>
                </a:lnTo>
                <a:lnTo>
                  <a:pt x="5732" y="7774"/>
                </a:lnTo>
                <a:lnTo>
                  <a:pt x="5671" y="7821"/>
                </a:lnTo>
                <a:lnTo>
                  <a:pt x="5609" y="7866"/>
                </a:lnTo>
                <a:lnTo>
                  <a:pt x="5547" y="7911"/>
                </a:lnTo>
                <a:lnTo>
                  <a:pt x="5486" y="7955"/>
                </a:lnTo>
                <a:lnTo>
                  <a:pt x="5424" y="7997"/>
                </a:lnTo>
                <a:lnTo>
                  <a:pt x="5364" y="8037"/>
                </a:lnTo>
                <a:lnTo>
                  <a:pt x="5302" y="8078"/>
                </a:lnTo>
                <a:lnTo>
                  <a:pt x="5241" y="8116"/>
                </a:lnTo>
                <a:lnTo>
                  <a:pt x="5179" y="8154"/>
                </a:lnTo>
                <a:lnTo>
                  <a:pt x="5117" y="8191"/>
                </a:lnTo>
                <a:lnTo>
                  <a:pt x="5057" y="8227"/>
                </a:lnTo>
                <a:lnTo>
                  <a:pt x="4996" y="8262"/>
                </a:lnTo>
                <a:lnTo>
                  <a:pt x="4934" y="8296"/>
                </a:lnTo>
                <a:lnTo>
                  <a:pt x="4872" y="8329"/>
                </a:lnTo>
                <a:lnTo>
                  <a:pt x="4811" y="8361"/>
                </a:lnTo>
                <a:lnTo>
                  <a:pt x="4750" y="8392"/>
                </a:lnTo>
                <a:lnTo>
                  <a:pt x="4689" y="8422"/>
                </a:lnTo>
                <a:lnTo>
                  <a:pt x="4627" y="8451"/>
                </a:lnTo>
                <a:lnTo>
                  <a:pt x="4566" y="8481"/>
                </a:lnTo>
                <a:lnTo>
                  <a:pt x="4444" y="8535"/>
                </a:lnTo>
                <a:lnTo>
                  <a:pt x="4320" y="8587"/>
                </a:lnTo>
                <a:lnTo>
                  <a:pt x="4199" y="8636"/>
                </a:lnTo>
                <a:lnTo>
                  <a:pt x="4075" y="8683"/>
                </a:lnTo>
                <a:lnTo>
                  <a:pt x="3999" y="8710"/>
                </a:lnTo>
                <a:lnTo>
                  <a:pt x="3923" y="8737"/>
                </a:lnTo>
                <a:lnTo>
                  <a:pt x="3845" y="8763"/>
                </a:lnTo>
                <a:lnTo>
                  <a:pt x="3769" y="8788"/>
                </a:lnTo>
                <a:lnTo>
                  <a:pt x="3692" y="8812"/>
                </a:lnTo>
                <a:lnTo>
                  <a:pt x="3616" y="8834"/>
                </a:lnTo>
                <a:lnTo>
                  <a:pt x="3538" y="8857"/>
                </a:lnTo>
                <a:lnTo>
                  <a:pt x="3462" y="8879"/>
                </a:lnTo>
                <a:lnTo>
                  <a:pt x="3386" y="8899"/>
                </a:lnTo>
                <a:lnTo>
                  <a:pt x="3309" y="8918"/>
                </a:lnTo>
                <a:lnTo>
                  <a:pt x="3232" y="8937"/>
                </a:lnTo>
                <a:lnTo>
                  <a:pt x="3155" y="8955"/>
                </a:lnTo>
                <a:lnTo>
                  <a:pt x="3079" y="8972"/>
                </a:lnTo>
                <a:lnTo>
                  <a:pt x="3002" y="8988"/>
                </a:lnTo>
                <a:lnTo>
                  <a:pt x="2925" y="9003"/>
                </a:lnTo>
                <a:lnTo>
                  <a:pt x="2848" y="9018"/>
                </a:lnTo>
                <a:lnTo>
                  <a:pt x="2696" y="9046"/>
                </a:lnTo>
                <a:lnTo>
                  <a:pt x="2542" y="9071"/>
                </a:lnTo>
                <a:lnTo>
                  <a:pt x="2389" y="9093"/>
                </a:lnTo>
                <a:lnTo>
                  <a:pt x="2235" y="9112"/>
                </a:lnTo>
                <a:lnTo>
                  <a:pt x="2082" y="9129"/>
                </a:lnTo>
                <a:lnTo>
                  <a:pt x="1928" y="9144"/>
                </a:lnTo>
                <a:lnTo>
                  <a:pt x="1776" y="9156"/>
                </a:lnTo>
                <a:lnTo>
                  <a:pt x="1622" y="9166"/>
                </a:lnTo>
                <a:lnTo>
                  <a:pt x="1395" y="9176"/>
                </a:lnTo>
                <a:lnTo>
                  <a:pt x="705" y="9176"/>
                </a:lnTo>
                <a:lnTo>
                  <a:pt x="464" y="9166"/>
                </a:lnTo>
                <a:lnTo>
                  <a:pt x="0" y="9131"/>
                </a:lnTo>
                <a:lnTo>
                  <a:pt x="0" y="5613"/>
                </a:lnTo>
                <a:lnTo>
                  <a:pt x="74" y="5641"/>
                </a:lnTo>
                <a:lnTo>
                  <a:pt x="148" y="5670"/>
                </a:lnTo>
                <a:lnTo>
                  <a:pt x="223" y="5694"/>
                </a:lnTo>
                <a:lnTo>
                  <a:pt x="297" y="5719"/>
                </a:lnTo>
                <a:lnTo>
                  <a:pt x="372" y="5741"/>
                </a:lnTo>
                <a:lnTo>
                  <a:pt x="448" y="5762"/>
                </a:lnTo>
                <a:lnTo>
                  <a:pt x="522" y="5781"/>
                </a:lnTo>
                <a:lnTo>
                  <a:pt x="597" y="5798"/>
                </a:lnTo>
                <a:lnTo>
                  <a:pt x="672" y="5813"/>
                </a:lnTo>
                <a:lnTo>
                  <a:pt x="746" y="5826"/>
                </a:lnTo>
                <a:lnTo>
                  <a:pt x="821" y="5837"/>
                </a:lnTo>
                <a:lnTo>
                  <a:pt x="896" y="5847"/>
                </a:lnTo>
                <a:lnTo>
                  <a:pt x="970" y="5854"/>
                </a:lnTo>
                <a:lnTo>
                  <a:pt x="1045" y="5859"/>
                </a:lnTo>
                <a:lnTo>
                  <a:pt x="1119" y="5863"/>
                </a:lnTo>
                <a:lnTo>
                  <a:pt x="1193" y="5864"/>
                </a:lnTo>
                <a:lnTo>
                  <a:pt x="1243" y="5864"/>
                </a:lnTo>
                <a:lnTo>
                  <a:pt x="1294" y="5862"/>
                </a:lnTo>
                <a:lnTo>
                  <a:pt x="1344" y="5859"/>
                </a:lnTo>
                <a:lnTo>
                  <a:pt x="1395" y="5856"/>
                </a:lnTo>
                <a:lnTo>
                  <a:pt x="1445" y="5852"/>
                </a:lnTo>
                <a:lnTo>
                  <a:pt x="1496" y="5846"/>
                </a:lnTo>
                <a:lnTo>
                  <a:pt x="1546" y="5840"/>
                </a:lnTo>
                <a:lnTo>
                  <a:pt x="1597" y="5832"/>
                </a:lnTo>
                <a:lnTo>
                  <a:pt x="1646" y="5824"/>
                </a:lnTo>
                <a:lnTo>
                  <a:pt x="1697" y="5814"/>
                </a:lnTo>
                <a:lnTo>
                  <a:pt x="1746" y="5803"/>
                </a:lnTo>
                <a:lnTo>
                  <a:pt x="1796" y="5790"/>
                </a:lnTo>
                <a:lnTo>
                  <a:pt x="1846" y="5778"/>
                </a:lnTo>
                <a:lnTo>
                  <a:pt x="1895" y="5765"/>
                </a:lnTo>
                <a:lnTo>
                  <a:pt x="1944" y="5750"/>
                </a:lnTo>
                <a:lnTo>
                  <a:pt x="1994" y="5734"/>
                </a:lnTo>
                <a:lnTo>
                  <a:pt x="2042" y="5716"/>
                </a:lnTo>
                <a:lnTo>
                  <a:pt x="2091" y="5699"/>
                </a:lnTo>
                <a:lnTo>
                  <a:pt x="2139" y="5680"/>
                </a:lnTo>
                <a:lnTo>
                  <a:pt x="2187" y="5660"/>
                </a:lnTo>
                <a:lnTo>
                  <a:pt x="2234" y="5639"/>
                </a:lnTo>
                <a:lnTo>
                  <a:pt x="2282" y="5617"/>
                </a:lnTo>
                <a:lnTo>
                  <a:pt x="2329" y="5593"/>
                </a:lnTo>
                <a:lnTo>
                  <a:pt x="2375" y="5569"/>
                </a:lnTo>
                <a:lnTo>
                  <a:pt x="2421" y="5544"/>
                </a:lnTo>
                <a:lnTo>
                  <a:pt x="2468" y="5517"/>
                </a:lnTo>
                <a:lnTo>
                  <a:pt x="2513" y="5490"/>
                </a:lnTo>
                <a:lnTo>
                  <a:pt x="2559" y="5461"/>
                </a:lnTo>
                <a:lnTo>
                  <a:pt x="2603" y="5432"/>
                </a:lnTo>
                <a:lnTo>
                  <a:pt x="2648" y="5401"/>
                </a:lnTo>
                <a:lnTo>
                  <a:pt x="2692" y="5369"/>
                </a:lnTo>
                <a:lnTo>
                  <a:pt x="2735" y="5336"/>
                </a:lnTo>
                <a:lnTo>
                  <a:pt x="2778" y="5303"/>
                </a:lnTo>
                <a:lnTo>
                  <a:pt x="2821" y="5268"/>
                </a:lnTo>
                <a:lnTo>
                  <a:pt x="2863" y="5231"/>
                </a:lnTo>
                <a:lnTo>
                  <a:pt x="2904" y="5194"/>
                </a:lnTo>
                <a:lnTo>
                  <a:pt x="2946" y="5156"/>
                </a:lnTo>
                <a:lnTo>
                  <a:pt x="2986" y="5118"/>
                </a:lnTo>
                <a:lnTo>
                  <a:pt x="3026" y="5077"/>
                </a:lnTo>
                <a:lnTo>
                  <a:pt x="3065" y="5035"/>
                </a:lnTo>
                <a:lnTo>
                  <a:pt x="3105" y="4993"/>
                </a:lnTo>
                <a:lnTo>
                  <a:pt x="3143" y="4949"/>
                </a:lnTo>
                <a:lnTo>
                  <a:pt x="3180" y="4905"/>
                </a:lnTo>
                <a:lnTo>
                  <a:pt x="3217" y="4859"/>
                </a:lnTo>
                <a:lnTo>
                  <a:pt x="3254" y="4812"/>
                </a:lnTo>
                <a:lnTo>
                  <a:pt x="3289" y="4764"/>
                </a:lnTo>
                <a:lnTo>
                  <a:pt x="3324" y="4715"/>
                </a:lnTo>
                <a:lnTo>
                  <a:pt x="3358" y="4664"/>
                </a:lnTo>
                <a:lnTo>
                  <a:pt x="3393" y="4614"/>
                </a:lnTo>
                <a:lnTo>
                  <a:pt x="3425" y="4561"/>
                </a:lnTo>
                <a:lnTo>
                  <a:pt x="3458" y="4508"/>
                </a:lnTo>
                <a:lnTo>
                  <a:pt x="3489" y="4453"/>
                </a:lnTo>
                <a:lnTo>
                  <a:pt x="3520" y="4397"/>
                </a:lnTo>
                <a:lnTo>
                  <a:pt x="3551" y="4340"/>
                </a:lnTo>
                <a:lnTo>
                  <a:pt x="3579" y="4283"/>
                </a:lnTo>
                <a:lnTo>
                  <a:pt x="3607" y="4223"/>
                </a:lnTo>
                <a:lnTo>
                  <a:pt x="3636" y="4163"/>
                </a:lnTo>
                <a:lnTo>
                  <a:pt x="3661" y="4103"/>
                </a:lnTo>
                <a:lnTo>
                  <a:pt x="3687" y="4040"/>
                </a:lnTo>
                <a:lnTo>
                  <a:pt x="3713" y="3976"/>
                </a:lnTo>
                <a:lnTo>
                  <a:pt x="3737" y="3912"/>
                </a:lnTo>
                <a:lnTo>
                  <a:pt x="3760" y="3846"/>
                </a:lnTo>
                <a:lnTo>
                  <a:pt x="3783" y="3779"/>
                </a:lnTo>
                <a:lnTo>
                  <a:pt x="3804" y="3711"/>
                </a:lnTo>
                <a:lnTo>
                  <a:pt x="3830" y="3623"/>
                </a:lnTo>
                <a:lnTo>
                  <a:pt x="3855" y="3534"/>
                </a:lnTo>
                <a:lnTo>
                  <a:pt x="3878" y="3442"/>
                </a:lnTo>
                <a:lnTo>
                  <a:pt x="3902" y="3351"/>
                </a:lnTo>
                <a:lnTo>
                  <a:pt x="3923" y="3261"/>
                </a:lnTo>
                <a:lnTo>
                  <a:pt x="3944" y="3171"/>
                </a:lnTo>
                <a:lnTo>
                  <a:pt x="3961" y="3083"/>
                </a:lnTo>
                <a:lnTo>
                  <a:pt x="3977" y="2996"/>
                </a:lnTo>
                <a:lnTo>
                  <a:pt x="3985" y="2947"/>
                </a:lnTo>
                <a:lnTo>
                  <a:pt x="3994" y="2898"/>
                </a:lnTo>
                <a:lnTo>
                  <a:pt x="4008" y="2801"/>
                </a:lnTo>
                <a:lnTo>
                  <a:pt x="4020" y="2702"/>
                </a:lnTo>
                <a:lnTo>
                  <a:pt x="4031" y="2605"/>
                </a:lnTo>
                <a:lnTo>
                  <a:pt x="4051" y="2409"/>
                </a:lnTo>
                <a:lnTo>
                  <a:pt x="4059" y="2310"/>
                </a:lnTo>
                <a:lnTo>
                  <a:pt x="4070" y="2213"/>
                </a:lnTo>
                <a:lnTo>
                  <a:pt x="4070" y="1356"/>
                </a:lnTo>
                <a:lnTo>
                  <a:pt x="4056" y="1187"/>
                </a:lnTo>
                <a:lnTo>
                  <a:pt x="4038" y="1018"/>
                </a:lnTo>
                <a:lnTo>
                  <a:pt x="4029" y="933"/>
                </a:lnTo>
                <a:lnTo>
                  <a:pt x="4017" y="848"/>
                </a:lnTo>
                <a:lnTo>
                  <a:pt x="4006" y="763"/>
                </a:lnTo>
                <a:lnTo>
                  <a:pt x="3994" y="678"/>
                </a:lnTo>
                <a:lnTo>
                  <a:pt x="3979" y="593"/>
                </a:lnTo>
                <a:lnTo>
                  <a:pt x="3963" y="508"/>
                </a:lnTo>
                <a:lnTo>
                  <a:pt x="3945" y="423"/>
                </a:lnTo>
                <a:lnTo>
                  <a:pt x="3925" y="338"/>
                </a:lnTo>
                <a:lnTo>
                  <a:pt x="3904" y="253"/>
                </a:lnTo>
                <a:lnTo>
                  <a:pt x="3879" y="169"/>
                </a:lnTo>
                <a:lnTo>
                  <a:pt x="3854" y="84"/>
                </a:lnTo>
                <a:lnTo>
                  <a:pt x="3824" y="0"/>
                </a:lnTo>
                <a:lnTo>
                  <a:pt x="8170" y="0"/>
                </a:lnTo>
                <a:close/>
              </a:path>
            </a:pathLst>
          </a:custGeom>
          <a:solidFill>
            <a:srgbClr val="50A12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0" name="Freeform 5"/>
          <p:cNvSpPr>
            <a:spLocks noChangeArrowheads="1"/>
          </p:cNvSpPr>
          <p:nvPr/>
        </p:nvSpPr>
        <p:spPr bwMode="auto">
          <a:xfrm>
            <a:off x="4976813" y="1581150"/>
            <a:ext cx="298450" cy="328613"/>
          </a:xfrm>
          <a:custGeom>
            <a:avLst/>
            <a:gdLst>
              <a:gd name="T0" fmla="*/ 109150 w 566"/>
              <a:gd name="T1" fmla="*/ 0 h 620"/>
              <a:gd name="T2" fmla="*/ 220937 w 566"/>
              <a:gd name="T3" fmla="*/ 226849 h 620"/>
              <a:gd name="T4" fmla="*/ 220937 w 566"/>
              <a:gd name="T5" fmla="*/ 0 h 620"/>
              <a:gd name="T6" fmla="*/ 298450 w 566"/>
              <a:gd name="T7" fmla="*/ 0 h 620"/>
              <a:gd name="T8" fmla="*/ 298450 w 566"/>
              <a:gd name="T9" fmla="*/ 328613 h 620"/>
              <a:gd name="T10" fmla="*/ 189300 w 566"/>
              <a:gd name="T11" fmla="*/ 328613 h 620"/>
              <a:gd name="T12" fmla="*/ 75403 w 566"/>
              <a:gd name="T13" fmla="*/ 104414 h 620"/>
              <a:gd name="T14" fmla="*/ 75403 w 566"/>
              <a:gd name="T15" fmla="*/ 328613 h 620"/>
              <a:gd name="T16" fmla="*/ 0 w 566"/>
              <a:gd name="T17" fmla="*/ 328613 h 620"/>
              <a:gd name="T18" fmla="*/ 0 w 566"/>
              <a:gd name="T19" fmla="*/ 0 h 620"/>
              <a:gd name="T20" fmla="*/ 109150 w 566"/>
              <a:gd name="T21" fmla="*/ 0 h 62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66"/>
              <a:gd name="T34" fmla="*/ 0 h 620"/>
              <a:gd name="T35" fmla="*/ 566 w 566"/>
              <a:gd name="T36" fmla="*/ 620 h 62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66" h="620">
                <a:moveTo>
                  <a:pt x="207" y="0"/>
                </a:moveTo>
                <a:lnTo>
                  <a:pt x="419" y="428"/>
                </a:lnTo>
                <a:lnTo>
                  <a:pt x="419" y="0"/>
                </a:lnTo>
                <a:lnTo>
                  <a:pt x="566" y="0"/>
                </a:lnTo>
                <a:lnTo>
                  <a:pt x="566" y="620"/>
                </a:lnTo>
                <a:lnTo>
                  <a:pt x="359" y="620"/>
                </a:lnTo>
                <a:lnTo>
                  <a:pt x="143" y="197"/>
                </a:lnTo>
                <a:lnTo>
                  <a:pt x="143" y="620"/>
                </a:lnTo>
                <a:lnTo>
                  <a:pt x="0" y="620"/>
                </a:lnTo>
                <a:lnTo>
                  <a:pt x="0" y="0"/>
                </a:lnTo>
                <a:lnTo>
                  <a:pt x="20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1" name="Freeform 6"/>
          <p:cNvSpPr>
            <a:spLocks noChangeArrowheads="1"/>
          </p:cNvSpPr>
          <p:nvPr/>
        </p:nvSpPr>
        <p:spPr bwMode="auto">
          <a:xfrm>
            <a:off x="5311775" y="1565275"/>
            <a:ext cx="241300" cy="344488"/>
          </a:xfrm>
          <a:custGeom>
            <a:avLst/>
            <a:gdLst>
              <a:gd name="T0" fmla="*/ 203564 w 454"/>
              <a:gd name="T1" fmla="*/ 4770 h 650"/>
              <a:gd name="T2" fmla="*/ 220040 w 454"/>
              <a:gd name="T3" fmla="*/ 10600 h 650"/>
              <a:gd name="T4" fmla="*/ 222698 w 454"/>
              <a:gd name="T5" fmla="*/ 16959 h 650"/>
              <a:gd name="T6" fmla="*/ 222166 w 454"/>
              <a:gd name="T7" fmla="*/ 32859 h 650"/>
              <a:gd name="T8" fmla="*/ 217383 w 454"/>
              <a:gd name="T9" fmla="*/ 78437 h 650"/>
              <a:gd name="T10" fmla="*/ 173800 w 454"/>
              <a:gd name="T11" fmla="*/ 65188 h 650"/>
              <a:gd name="T12" fmla="*/ 146693 w 454"/>
              <a:gd name="T13" fmla="*/ 62538 h 650"/>
              <a:gd name="T14" fmla="*/ 129685 w 454"/>
              <a:gd name="T15" fmla="*/ 63598 h 650"/>
              <a:gd name="T16" fmla="*/ 104705 w 454"/>
              <a:gd name="T17" fmla="*/ 69958 h 650"/>
              <a:gd name="T18" fmla="*/ 93012 w 454"/>
              <a:gd name="T19" fmla="*/ 78437 h 650"/>
              <a:gd name="T20" fmla="*/ 87166 w 454"/>
              <a:gd name="T21" fmla="*/ 91157 h 650"/>
              <a:gd name="T22" fmla="*/ 87166 w 454"/>
              <a:gd name="T23" fmla="*/ 101756 h 650"/>
              <a:gd name="T24" fmla="*/ 93012 w 454"/>
              <a:gd name="T25" fmla="*/ 115006 h 650"/>
              <a:gd name="T26" fmla="*/ 105768 w 454"/>
              <a:gd name="T27" fmla="*/ 124546 h 650"/>
              <a:gd name="T28" fmla="*/ 135532 w 454"/>
              <a:gd name="T29" fmla="*/ 135675 h 650"/>
              <a:gd name="T30" fmla="*/ 191871 w 454"/>
              <a:gd name="T31" fmla="*/ 156875 h 650"/>
              <a:gd name="T32" fmla="*/ 211005 w 454"/>
              <a:gd name="T33" fmla="*/ 169064 h 650"/>
              <a:gd name="T34" fmla="*/ 226950 w 454"/>
              <a:gd name="T35" fmla="*/ 186554 h 650"/>
              <a:gd name="T36" fmla="*/ 237048 w 454"/>
              <a:gd name="T37" fmla="*/ 209343 h 650"/>
              <a:gd name="T38" fmla="*/ 241300 w 454"/>
              <a:gd name="T39" fmla="*/ 240082 h 650"/>
              <a:gd name="T40" fmla="*/ 239706 w 454"/>
              <a:gd name="T41" fmla="*/ 255451 h 650"/>
              <a:gd name="T42" fmla="*/ 235985 w 454"/>
              <a:gd name="T43" fmla="*/ 274000 h 650"/>
              <a:gd name="T44" fmla="*/ 224824 w 454"/>
              <a:gd name="T45" fmla="*/ 301030 h 650"/>
              <a:gd name="T46" fmla="*/ 214194 w 454"/>
              <a:gd name="T47" fmla="*/ 314809 h 650"/>
              <a:gd name="T48" fmla="*/ 192934 w 454"/>
              <a:gd name="T49" fmla="*/ 330178 h 650"/>
              <a:gd name="T50" fmla="*/ 169548 w 454"/>
              <a:gd name="T51" fmla="*/ 343428 h 650"/>
              <a:gd name="T52" fmla="*/ 21260 w 454"/>
              <a:gd name="T53" fmla="*/ 344488 h 650"/>
              <a:gd name="T54" fmla="*/ 7972 w 454"/>
              <a:gd name="T55" fmla="*/ 338128 h 650"/>
              <a:gd name="T56" fmla="*/ 3720 w 454"/>
              <a:gd name="T57" fmla="*/ 334418 h 650"/>
              <a:gd name="T58" fmla="*/ 3720 w 454"/>
              <a:gd name="T59" fmla="*/ 321699 h 650"/>
              <a:gd name="T60" fmla="*/ 10630 w 454"/>
              <a:gd name="T61" fmla="*/ 266581 h 650"/>
              <a:gd name="T62" fmla="*/ 41988 w 454"/>
              <a:gd name="T63" fmla="*/ 277710 h 650"/>
              <a:gd name="T64" fmla="*/ 76536 w 454"/>
              <a:gd name="T65" fmla="*/ 285130 h 650"/>
              <a:gd name="T66" fmla="*/ 97264 w 454"/>
              <a:gd name="T67" fmla="*/ 287250 h 650"/>
              <a:gd name="T68" fmla="*/ 126496 w 454"/>
              <a:gd name="T69" fmla="*/ 284070 h 650"/>
              <a:gd name="T70" fmla="*/ 139784 w 454"/>
              <a:gd name="T71" fmla="*/ 278770 h 650"/>
              <a:gd name="T72" fmla="*/ 149351 w 454"/>
              <a:gd name="T73" fmla="*/ 269761 h 650"/>
              <a:gd name="T74" fmla="*/ 154134 w 454"/>
              <a:gd name="T75" fmla="*/ 256511 h 650"/>
              <a:gd name="T76" fmla="*/ 154134 w 454"/>
              <a:gd name="T77" fmla="*/ 244851 h 650"/>
              <a:gd name="T78" fmla="*/ 148288 w 454"/>
              <a:gd name="T79" fmla="*/ 230012 h 650"/>
              <a:gd name="T80" fmla="*/ 135532 w 454"/>
              <a:gd name="T81" fmla="*/ 219412 h 650"/>
              <a:gd name="T82" fmla="*/ 105768 w 454"/>
              <a:gd name="T83" fmla="*/ 207223 h 650"/>
              <a:gd name="T84" fmla="*/ 49429 w 454"/>
              <a:gd name="T85" fmla="*/ 186024 h 650"/>
              <a:gd name="T86" fmla="*/ 30295 w 454"/>
              <a:gd name="T87" fmla="*/ 173834 h 650"/>
              <a:gd name="T88" fmla="*/ 14350 w 454"/>
              <a:gd name="T89" fmla="*/ 155815 h 650"/>
              <a:gd name="T90" fmla="*/ 4252 w 454"/>
              <a:gd name="T91" fmla="*/ 133025 h 650"/>
              <a:gd name="T92" fmla="*/ 0 w 454"/>
              <a:gd name="T93" fmla="*/ 101756 h 650"/>
              <a:gd name="T94" fmla="*/ 1063 w 454"/>
              <a:gd name="T95" fmla="*/ 85327 h 650"/>
              <a:gd name="T96" fmla="*/ 5846 w 454"/>
              <a:gd name="T97" fmla="*/ 64658 h 650"/>
              <a:gd name="T98" fmla="*/ 13819 w 454"/>
              <a:gd name="T99" fmla="*/ 47698 h 650"/>
              <a:gd name="T100" fmla="*/ 25512 w 454"/>
              <a:gd name="T101" fmla="*/ 33389 h 650"/>
              <a:gd name="T102" fmla="*/ 49429 w 454"/>
              <a:gd name="T103" fmla="*/ 16429 h 650"/>
              <a:gd name="T104" fmla="*/ 83445 w 454"/>
              <a:gd name="T105" fmla="*/ 5300 h 650"/>
              <a:gd name="T106" fmla="*/ 118524 w 454"/>
              <a:gd name="T107" fmla="*/ 530 h 650"/>
              <a:gd name="T108" fmla="*/ 165827 w 454"/>
              <a:gd name="T109" fmla="*/ 0 h 650"/>
              <a:gd name="T110" fmla="*/ 199312 w 454"/>
              <a:gd name="T111" fmla="*/ 2650 h 65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54"/>
              <a:gd name="T169" fmla="*/ 0 h 650"/>
              <a:gd name="T170" fmla="*/ 454 w 454"/>
              <a:gd name="T171" fmla="*/ 650 h 65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54" h="650">
                <a:moveTo>
                  <a:pt x="375" y="5"/>
                </a:moveTo>
                <a:lnTo>
                  <a:pt x="375" y="5"/>
                </a:lnTo>
                <a:lnTo>
                  <a:pt x="383" y="9"/>
                </a:lnTo>
                <a:lnTo>
                  <a:pt x="395" y="12"/>
                </a:lnTo>
                <a:lnTo>
                  <a:pt x="406" y="16"/>
                </a:lnTo>
                <a:lnTo>
                  <a:pt x="414" y="20"/>
                </a:lnTo>
                <a:lnTo>
                  <a:pt x="417" y="26"/>
                </a:lnTo>
                <a:lnTo>
                  <a:pt x="419" y="32"/>
                </a:lnTo>
                <a:lnTo>
                  <a:pt x="419" y="44"/>
                </a:lnTo>
                <a:lnTo>
                  <a:pt x="418" y="62"/>
                </a:lnTo>
                <a:lnTo>
                  <a:pt x="417" y="89"/>
                </a:lnTo>
                <a:lnTo>
                  <a:pt x="409" y="148"/>
                </a:lnTo>
                <a:lnTo>
                  <a:pt x="376" y="137"/>
                </a:lnTo>
                <a:lnTo>
                  <a:pt x="343" y="127"/>
                </a:lnTo>
                <a:lnTo>
                  <a:pt x="327" y="123"/>
                </a:lnTo>
                <a:lnTo>
                  <a:pt x="310" y="121"/>
                </a:lnTo>
                <a:lnTo>
                  <a:pt x="294" y="120"/>
                </a:lnTo>
                <a:lnTo>
                  <a:pt x="276" y="118"/>
                </a:lnTo>
                <a:lnTo>
                  <a:pt x="261" y="118"/>
                </a:lnTo>
                <a:lnTo>
                  <a:pt x="244" y="120"/>
                </a:lnTo>
                <a:lnTo>
                  <a:pt x="226" y="123"/>
                </a:lnTo>
                <a:lnTo>
                  <a:pt x="207" y="128"/>
                </a:lnTo>
                <a:lnTo>
                  <a:pt x="197" y="132"/>
                </a:lnTo>
                <a:lnTo>
                  <a:pt x="190" y="136"/>
                </a:lnTo>
                <a:lnTo>
                  <a:pt x="183" y="142"/>
                </a:lnTo>
                <a:lnTo>
                  <a:pt x="175" y="148"/>
                </a:lnTo>
                <a:lnTo>
                  <a:pt x="170" y="154"/>
                </a:lnTo>
                <a:lnTo>
                  <a:pt x="167" y="163"/>
                </a:lnTo>
                <a:lnTo>
                  <a:pt x="164" y="172"/>
                </a:lnTo>
                <a:lnTo>
                  <a:pt x="163" y="182"/>
                </a:lnTo>
                <a:lnTo>
                  <a:pt x="164" y="192"/>
                </a:lnTo>
                <a:lnTo>
                  <a:pt x="167" y="202"/>
                </a:lnTo>
                <a:lnTo>
                  <a:pt x="170" y="209"/>
                </a:lnTo>
                <a:lnTo>
                  <a:pt x="175" y="217"/>
                </a:lnTo>
                <a:lnTo>
                  <a:pt x="181" y="224"/>
                </a:lnTo>
                <a:lnTo>
                  <a:pt x="190" y="229"/>
                </a:lnTo>
                <a:lnTo>
                  <a:pt x="199" y="235"/>
                </a:lnTo>
                <a:lnTo>
                  <a:pt x="209" y="240"/>
                </a:lnTo>
                <a:lnTo>
                  <a:pt x="231" y="249"/>
                </a:lnTo>
                <a:lnTo>
                  <a:pt x="255" y="256"/>
                </a:lnTo>
                <a:lnTo>
                  <a:pt x="308" y="274"/>
                </a:lnTo>
                <a:lnTo>
                  <a:pt x="335" y="283"/>
                </a:lnTo>
                <a:lnTo>
                  <a:pt x="361" y="296"/>
                </a:lnTo>
                <a:lnTo>
                  <a:pt x="375" y="303"/>
                </a:lnTo>
                <a:lnTo>
                  <a:pt x="386" y="310"/>
                </a:lnTo>
                <a:lnTo>
                  <a:pt x="397" y="319"/>
                </a:lnTo>
                <a:lnTo>
                  <a:pt x="408" y="329"/>
                </a:lnTo>
                <a:lnTo>
                  <a:pt x="418" y="340"/>
                </a:lnTo>
                <a:lnTo>
                  <a:pt x="427" y="352"/>
                </a:lnTo>
                <a:lnTo>
                  <a:pt x="435" y="366"/>
                </a:lnTo>
                <a:lnTo>
                  <a:pt x="441" y="379"/>
                </a:lnTo>
                <a:lnTo>
                  <a:pt x="446" y="395"/>
                </a:lnTo>
                <a:lnTo>
                  <a:pt x="450" y="414"/>
                </a:lnTo>
                <a:lnTo>
                  <a:pt x="452" y="432"/>
                </a:lnTo>
                <a:lnTo>
                  <a:pt x="454" y="453"/>
                </a:lnTo>
                <a:lnTo>
                  <a:pt x="452" y="464"/>
                </a:lnTo>
                <a:lnTo>
                  <a:pt x="451" y="482"/>
                </a:lnTo>
                <a:lnTo>
                  <a:pt x="448" y="500"/>
                </a:lnTo>
                <a:lnTo>
                  <a:pt x="444" y="517"/>
                </a:lnTo>
                <a:lnTo>
                  <a:pt x="439" y="533"/>
                </a:lnTo>
                <a:lnTo>
                  <a:pt x="433" y="549"/>
                </a:lnTo>
                <a:lnTo>
                  <a:pt x="423" y="568"/>
                </a:lnTo>
                <a:lnTo>
                  <a:pt x="409" y="586"/>
                </a:lnTo>
                <a:lnTo>
                  <a:pt x="403" y="594"/>
                </a:lnTo>
                <a:lnTo>
                  <a:pt x="392" y="602"/>
                </a:lnTo>
                <a:lnTo>
                  <a:pt x="377" y="614"/>
                </a:lnTo>
                <a:lnTo>
                  <a:pt x="363" y="623"/>
                </a:lnTo>
                <a:lnTo>
                  <a:pt x="345" y="634"/>
                </a:lnTo>
                <a:lnTo>
                  <a:pt x="330" y="643"/>
                </a:lnTo>
                <a:lnTo>
                  <a:pt x="319" y="648"/>
                </a:lnTo>
                <a:lnTo>
                  <a:pt x="311" y="650"/>
                </a:lnTo>
                <a:lnTo>
                  <a:pt x="40" y="650"/>
                </a:lnTo>
                <a:lnTo>
                  <a:pt x="32" y="646"/>
                </a:lnTo>
                <a:lnTo>
                  <a:pt x="26" y="642"/>
                </a:lnTo>
                <a:lnTo>
                  <a:pt x="15" y="638"/>
                </a:lnTo>
                <a:lnTo>
                  <a:pt x="11" y="636"/>
                </a:lnTo>
                <a:lnTo>
                  <a:pt x="8" y="633"/>
                </a:lnTo>
                <a:lnTo>
                  <a:pt x="7" y="631"/>
                </a:lnTo>
                <a:lnTo>
                  <a:pt x="5" y="626"/>
                </a:lnTo>
                <a:lnTo>
                  <a:pt x="7" y="607"/>
                </a:lnTo>
                <a:lnTo>
                  <a:pt x="11" y="575"/>
                </a:lnTo>
                <a:lnTo>
                  <a:pt x="20" y="503"/>
                </a:lnTo>
                <a:lnTo>
                  <a:pt x="39" y="510"/>
                </a:lnTo>
                <a:lnTo>
                  <a:pt x="58" y="517"/>
                </a:lnTo>
                <a:lnTo>
                  <a:pt x="79" y="524"/>
                </a:lnTo>
                <a:lnTo>
                  <a:pt x="101" y="530"/>
                </a:lnTo>
                <a:lnTo>
                  <a:pt x="124" y="535"/>
                </a:lnTo>
                <a:lnTo>
                  <a:pt x="144" y="538"/>
                </a:lnTo>
                <a:lnTo>
                  <a:pt x="164" y="541"/>
                </a:lnTo>
                <a:lnTo>
                  <a:pt x="183" y="542"/>
                </a:lnTo>
                <a:lnTo>
                  <a:pt x="201" y="542"/>
                </a:lnTo>
                <a:lnTo>
                  <a:pt x="221" y="540"/>
                </a:lnTo>
                <a:lnTo>
                  <a:pt x="238" y="536"/>
                </a:lnTo>
                <a:lnTo>
                  <a:pt x="247" y="533"/>
                </a:lnTo>
                <a:lnTo>
                  <a:pt x="255" y="530"/>
                </a:lnTo>
                <a:lnTo>
                  <a:pt x="263" y="526"/>
                </a:lnTo>
                <a:lnTo>
                  <a:pt x="270" y="521"/>
                </a:lnTo>
                <a:lnTo>
                  <a:pt x="276" y="515"/>
                </a:lnTo>
                <a:lnTo>
                  <a:pt x="281" y="509"/>
                </a:lnTo>
                <a:lnTo>
                  <a:pt x="285" y="501"/>
                </a:lnTo>
                <a:lnTo>
                  <a:pt x="289" y="493"/>
                </a:lnTo>
                <a:lnTo>
                  <a:pt x="290" y="484"/>
                </a:lnTo>
                <a:lnTo>
                  <a:pt x="291" y="473"/>
                </a:lnTo>
                <a:lnTo>
                  <a:pt x="290" y="462"/>
                </a:lnTo>
                <a:lnTo>
                  <a:pt x="287" y="451"/>
                </a:lnTo>
                <a:lnTo>
                  <a:pt x="284" y="442"/>
                </a:lnTo>
                <a:lnTo>
                  <a:pt x="279" y="434"/>
                </a:lnTo>
                <a:lnTo>
                  <a:pt x="273" y="426"/>
                </a:lnTo>
                <a:lnTo>
                  <a:pt x="264" y="420"/>
                </a:lnTo>
                <a:lnTo>
                  <a:pt x="255" y="414"/>
                </a:lnTo>
                <a:lnTo>
                  <a:pt x="245" y="408"/>
                </a:lnTo>
                <a:lnTo>
                  <a:pt x="223" y="399"/>
                </a:lnTo>
                <a:lnTo>
                  <a:pt x="199" y="391"/>
                </a:lnTo>
                <a:lnTo>
                  <a:pt x="146" y="373"/>
                </a:lnTo>
                <a:lnTo>
                  <a:pt x="119" y="363"/>
                </a:lnTo>
                <a:lnTo>
                  <a:pt x="93" y="351"/>
                </a:lnTo>
                <a:lnTo>
                  <a:pt x="79" y="344"/>
                </a:lnTo>
                <a:lnTo>
                  <a:pt x="68" y="336"/>
                </a:lnTo>
                <a:lnTo>
                  <a:pt x="57" y="328"/>
                </a:lnTo>
                <a:lnTo>
                  <a:pt x="46" y="318"/>
                </a:lnTo>
                <a:lnTo>
                  <a:pt x="36" y="307"/>
                </a:lnTo>
                <a:lnTo>
                  <a:pt x="27" y="294"/>
                </a:lnTo>
                <a:lnTo>
                  <a:pt x="19" y="282"/>
                </a:lnTo>
                <a:lnTo>
                  <a:pt x="13" y="267"/>
                </a:lnTo>
                <a:lnTo>
                  <a:pt x="8" y="251"/>
                </a:lnTo>
                <a:lnTo>
                  <a:pt x="4" y="233"/>
                </a:lnTo>
                <a:lnTo>
                  <a:pt x="2" y="213"/>
                </a:lnTo>
                <a:lnTo>
                  <a:pt x="0" y="192"/>
                </a:lnTo>
                <a:lnTo>
                  <a:pt x="0" y="176"/>
                </a:lnTo>
                <a:lnTo>
                  <a:pt x="2" y="161"/>
                </a:lnTo>
                <a:lnTo>
                  <a:pt x="4" y="148"/>
                </a:lnTo>
                <a:lnTo>
                  <a:pt x="8" y="134"/>
                </a:lnTo>
                <a:lnTo>
                  <a:pt x="11" y="122"/>
                </a:lnTo>
                <a:lnTo>
                  <a:pt x="15" y="111"/>
                </a:lnTo>
                <a:lnTo>
                  <a:pt x="21" y="100"/>
                </a:lnTo>
                <a:lnTo>
                  <a:pt x="26" y="90"/>
                </a:lnTo>
                <a:lnTo>
                  <a:pt x="34" y="80"/>
                </a:lnTo>
                <a:lnTo>
                  <a:pt x="40" y="71"/>
                </a:lnTo>
                <a:lnTo>
                  <a:pt x="48" y="63"/>
                </a:lnTo>
                <a:lnTo>
                  <a:pt x="56" y="55"/>
                </a:lnTo>
                <a:lnTo>
                  <a:pt x="73" y="42"/>
                </a:lnTo>
                <a:lnTo>
                  <a:pt x="93" y="31"/>
                </a:lnTo>
                <a:lnTo>
                  <a:pt x="114" y="22"/>
                </a:lnTo>
                <a:lnTo>
                  <a:pt x="135" y="15"/>
                </a:lnTo>
                <a:lnTo>
                  <a:pt x="157" y="10"/>
                </a:lnTo>
                <a:lnTo>
                  <a:pt x="179" y="6"/>
                </a:lnTo>
                <a:lnTo>
                  <a:pt x="201" y="2"/>
                </a:lnTo>
                <a:lnTo>
                  <a:pt x="223" y="1"/>
                </a:lnTo>
                <a:lnTo>
                  <a:pt x="266" y="0"/>
                </a:lnTo>
                <a:lnTo>
                  <a:pt x="312" y="0"/>
                </a:lnTo>
                <a:lnTo>
                  <a:pt x="345" y="2"/>
                </a:lnTo>
                <a:lnTo>
                  <a:pt x="375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2" name="Freeform 7"/>
          <p:cNvSpPr>
            <a:spLocks noChangeArrowheads="1"/>
          </p:cNvSpPr>
          <p:nvPr/>
        </p:nvSpPr>
        <p:spPr bwMode="auto">
          <a:xfrm>
            <a:off x="5583238" y="1579563"/>
            <a:ext cx="296862" cy="330200"/>
          </a:xfrm>
          <a:custGeom>
            <a:avLst/>
            <a:gdLst>
              <a:gd name="T0" fmla="*/ 85725 w 561"/>
              <a:gd name="T1" fmla="*/ 0 h 625"/>
              <a:gd name="T2" fmla="*/ 85725 w 561"/>
              <a:gd name="T3" fmla="*/ 135250 h 625"/>
              <a:gd name="T4" fmla="*/ 187854 w 561"/>
              <a:gd name="T5" fmla="*/ 0 h 625"/>
              <a:gd name="T6" fmla="*/ 292100 w 561"/>
              <a:gd name="T7" fmla="*/ 0 h 625"/>
              <a:gd name="T8" fmla="*/ 171979 w 561"/>
              <a:gd name="T9" fmla="*/ 155854 h 625"/>
              <a:gd name="T10" fmla="*/ 296862 w 561"/>
              <a:gd name="T11" fmla="*/ 328087 h 625"/>
              <a:gd name="T12" fmla="*/ 189971 w 561"/>
              <a:gd name="T13" fmla="*/ 328087 h 625"/>
              <a:gd name="T14" fmla="*/ 85725 w 561"/>
              <a:gd name="T15" fmla="*/ 182270 h 625"/>
              <a:gd name="T16" fmla="*/ 85725 w 561"/>
              <a:gd name="T17" fmla="*/ 330200 h 625"/>
              <a:gd name="T18" fmla="*/ 0 w 561"/>
              <a:gd name="T19" fmla="*/ 330200 h 625"/>
              <a:gd name="T20" fmla="*/ 0 w 561"/>
              <a:gd name="T21" fmla="*/ 0 h 625"/>
              <a:gd name="T22" fmla="*/ 85725 w 561"/>
              <a:gd name="T23" fmla="*/ 0 h 6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61"/>
              <a:gd name="T37" fmla="*/ 0 h 625"/>
              <a:gd name="T38" fmla="*/ 561 w 561"/>
              <a:gd name="T39" fmla="*/ 625 h 6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61" h="625">
                <a:moveTo>
                  <a:pt x="162" y="0"/>
                </a:moveTo>
                <a:lnTo>
                  <a:pt x="162" y="256"/>
                </a:lnTo>
                <a:lnTo>
                  <a:pt x="355" y="0"/>
                </a:lnTo>
                <a:lnTo>
                  <a:pt x="552" y="0"/>
                </a:lnTo>
                <a:lnTo>
                  <a:pt x="325" y="295"/>
                </a:lnTo>
                <a:lnTo>
                  <a:pt x="561" y="621"/>
                </a:lnTo>
                <a:lnTo>
                  <a:pt x="359" y="621"/>
                </a:lnTo>
                <a:lnTo>
                  <a:pt x="162" y="345"/>
                </a:lnTo>
                <a:lnTo>
                  <a:pt x="162" y="625"/>
                </a:lnTo>
                <a:lnTo>
                  <a:pt x="0" y="625"/>
                </a:lnTo>
                <a:lnTo>
                  <a:pt x="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3" name="Freeform 8"/>
          <p:cNvSpPr>
            <a:spLocks noChangeArrowheads="1"/>
          </p:cNvSpPr>
          <p:nvPr/>
        </p:nvSpPr>
        <p:spPr bwMode="auto">
          <a:xfrm>
            <a:off x="5922963" y="1562100"/>
            <a:ext cx="239712" cy="352425"/>
          </a:xfrm>
          <a:custGeom>
            <a:avLst/>
            <a:gdLst>
              <a:gd name="T0" fmla="*/ 234432 w 454"/>
              <a:gd name="T1" fmla="*/ 96838 h 666"/>
              <a:gd name="T2" fmla="*/ 231792 w 454"/>
              <a:gd name="T3" fmla="*/ 120121 h 666"/>
              <a:gd name="T4" fmla="*/ 224400 w 454"/>
              <a:gd name="T5" fmla="*/ 143404 h 666"/>
              <a:gd name="T6" fmla="*/ 213312 w 454"/>
              <a:gd name="T7" fmla="*/ 166688 h 666"/>
              <a:gd name="T8" fmla="*/ 198528 w 454"/>
              <a:gd name="T9" fmla="*/ 190500 h 666"/>
              <a:gd name="T10" fmla="*/ 180576 w 454"/>
              <a:gd name="T11" fmla="*/ 214312 h 666"/>
              <a:gd name="T12" fmla="*/ 159456 w 454"/>
              <a:gd name="T13" fmla="*/ 237067 h 666"/>
              <a:gd name="T14" fmla="*/ 136752 w 454"/>
              <a:gd name="T15" fmla="*/ 259821 h 666"/>
              <a:gd name="T16" fmla="*/ 111936 w 454"/>
              <a:gd name="T17" fmla="*/ 282046 h 666"/>
              <a:gd name="T18" fmla="*/ 113520 w 454"/>
              <a:gd name="T19" fmla="*/ 283104 h 666"/>
              <a:gd name="T20" fmla="*/ 132000 w 454"/>
              <a:gd name="T21" fmla="*/ 284163 h 666"/>
              <a:gd name="T22" fmla="*/ 239712 w 454"/>
              <a:gd name="T23" fmla="*/ 282046 h 666"/>
              <a:gd name="T24" fmla="*/ 0 w 454"/>
              <a:gd name="T25" fmla="*/ 352425 h 666"/>
              <a:gd name="T26" fmla="*/ 0 w 454"/>
              <a:gd name="T27" fmla="*/ 282046 h 666"/>
              <a:gd name="T28" fmla="*/ 16896 w 454"/>
              <a:gd name="T29" fmla="*/ 265642 h 666"/>
              <a:gd name="T30" fmla="*/ 61248 w 454"/>
              <a:gd name="T31" fmla="*/ 224367 h 666"/>
              <a:gd name="T32" fmla="*/ 97152 w 454"/>
              <a:gd name="T33" fmla="*/ 188913 h 666"/>
              <a:gd name="T34" fmla="*/ 117216 w 454"/>
              <a:gd name="T35" fmla="*/ 165629 h 666"/>
              <a:gd name="T36" fmla="*/ 133056 w 454"/>
              <a:gd name="T37" fmla="*/ 141817 h 666"/>
              <a:gd name="T38" fmla="*/ 140448 w 454"/>
              <a:gd name="T39" fmla="*/ 125942 h 666"/>
              <a:gd name="T40" fmla="*/ 143088 w 454"/>
              <a:gd name="T41" fmla="*/ 115358 h 666"/>
              <a:gd name="T42" fmla="*/ 143088 w 454"/>
              <a:gd name="T43" fmla="*/ 110067 h 666"/>
              <a:gd name="T44" fmla="*/ 142032 w 454"/>
              <a:gd name="T45" fmla="*/ 96838 h 666"/>
              <a:gd name="T46" fmla="*/ 138864 w 454"/>
              <a:gd name="T47" fmla="*/ 87313 h 666"/>
              <a:gd name="T48" fmla="*/ 133584 w 454"/>
              <a:gd name="T49" fmla="*/ 79375 h 666"/>
              <a:gd name="T50" fmla="*/ 127776 w 454"/>
              <a:gd name="T51" fmla="*/ 74083 h 666"/>
              <a:gd name="T52" fmla="*/ 119856 w 454"/>
              <a:gd name="T53" fmla="*/ 70908 h 666"/>
              <a:gd name="T54" fmla="*/ 102960 w 454"/>
              <a:gd name="T55" fmla="*/ 68263 h 666"/>
              <a:gd name="T56" fmla="*/ 93984 w 454"/>
              <a:gd name="T57" fmla="*/ 68263 h 666"/>
              <a:gd name="T58" fmla="*/ 73920 w 454"/>
              <a:gd name="T59" fmla="*/ 69850 h 666"/>
              <a:gd name="T60" fmla="*/ 52800 w 454"/>
              <a:gd name="T61" fmla="*/ 73554 h 666"/>
              <a:gd name="T62" fmla="*/ 30624 w 454"/>
              <a:gd name="T63" fmla="*/ 80963 h 666"/>
              <a:gd name="T64" fmla="*/ 7920 w 454"/>
              <a:gd name="T65" fmla="*/ 89429 h 666"/>
              <a:gd name="T66" fmla="*/ 7392 w 454"/>
              <a:gd name="T67" fmla="*/ 73554 h 666"/>
              <a:gd name="T68" fmla="*/ 5280 w 454"/>
              <a:gd name="T69" fmla="*/ 34396 h 666"/>
              <a:gd name="T70" fmla="*/ 5280 w 454"/>
              <a:gd name="T71" fmla="*/ 19050 h 666"/>
              <a:gd name="T72" fmla="*/ 19536 w 454"/>
              <a:gd name="T73" fmla="*/ 11113 h 666"/>
              <a:gd name="T74" fmla="*/ 32736 w 454"/>
              <a:gd name="T75" fmla="*/ 5821 h 666"/>
              <a:gd name="T76" fmla="*/ 57024 w 454"/>
              <a:gd name="T77" fmla="*/ 529 h 666"/>
              <a:gd name="T78" fmla="*/ 80256 w 454"/>
              <a:gd name="T79" fmla="*/ 0 h 666"/>
              <a:gd name="T80" fmla="*/ 104016 w 454"/>
              <a:gd name="T81" fmla="*/ 529 h 666"/>
              <a:gd name="T82" fmla="*/ 127248 w 454"/>
              <a:gd name="T83" fmla="*/ 1058 h 666"/>
              <a:gd name="T84" fmla="*/ 149952 w 454"/>
              <a:gd name="T85" fmla="*/ 4233 h 666"/>
              <a:gd name="T86" fmla="*/ 172128 w 454"/>
              <a:gd name="T87" fmla="*/ 9525 h 666"/>
              <a:gd name="T88" fmla="*/ 192192 w 454"/>
              <a:gd name="T89" fmla="*/ 17992 h 666"/>
              <a:gd name="T90" fmla="*/ 209088 w 454"/>
              <a:gd name="T91" fmla="*/ 31221 h 666"/>
              <a:gd name="T92" fmla="*/ 219120 w 454"/>
              <a:gd name="T93" fmla="*/ 42863 h 666"/>
              <a:gd name="T94" fmla="*/ 225456 w 454"/>
              <a:gd name="T95" fmla="*/ 52917 h 666"/>
              <a:gd name="T96" fmla="*/ 229680 w 454"/>
              <a:gd name="T97" fmla="*/ 64029 h 666"/>
              <a:gd name="T98" fmla="*/ 232320 w 454"/>
              <a:gd name="T99" fmla="*/ 76200 h 666"/>
              <a:gd name="T100" fmla="*/ 234432 w 454"/>
              <a:gd name="T101" fmla="*/ 89958 h 666"/>
              <a:gd name="T102" fmla="*/ 234432 w 454"/>
              <a:gd name="T103" fmla="*/ 96838 h 66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54"/>
              <a:gd name="T157" fmla="*/ 0 h 666"/>
              <a:gd name="T158" fmla="*/ 454 w 454"/>
              <a:gd name="T159" fmla="*/ 666 h 66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54" h="666">
                <a:moveTo>
                  <a:pt x="444" y="183"/>
                </a:moveTo>
                <a:lnTo>
                  <a:pt x="444" y="183"/>
                </a:lnTo>
                <a:lnTo>
                  <a:pt x="443" y="204"/>
                </a:lnTo>
                <a:lnTo>
                  <a:pt x="439" y="227"/>
                </a:lnTo>
                <a:lnTo>
                  <a:pt x="434" y="249"/>
                </a:lnTo>
                <a:lnTo>
                  <a:pt x="425" y="271"/>
                </a:lnTo>
                <a:lnTo>
                  <a:pt x="415" y="293"/>
                </a:lnTo>
                <a:lnTo>
                  <a:pt x="404" y="315"/>
                </a:lnTo>
                <a:lnTo>
                  <a:pt x="391" y="337"/>
                </a:lnTo>
                <a:lnTo>
                  <a:pt x="376" y="360"/>
                </a:lnTo>
                <a:lnTo>
                  <a:pt x="360" y="383"/>
                </a:lnTo>
                <a:lnTo>
                  <a:pt x="342" y="405"/>
                </a:lnTo>
                <a:lnTo>
                  <a:pt x="323" y="427"/>
                </a:lnTo>
                <a:lnTo>
                  <a:pt x="302" y="448"/>
                </a:lnTo>
                <a:lnTo>
                  <a:pt x="281" y="470"/>
                </a:lnTo>
                <a:lnTo>
                  <a:pt x="259" y="491"/>
                </a:lnTo>
                <a:lnTo>
                  <a:pt x="236" y="512"/>
                </a:lnTo>
                <a:lnTo>
                  <a:pt x="212" y="533"/>
                </a:lnTo>
                <a:lnTo>
                  <a:pt x="215" y="535"/>
                </a:lnTo>
                <a:lnTo>
                  <a:pt x="220" y="536"/>
                </a:lnTo>
                <a:lnTo>
                  <a:pt x="250" y="537"/>
                </a:lnTo>
                <a:lnTo>
                  <a:pt x="321" y="536"/>
                </a:lnTo>
                <a:lnTo>
                  <a:pt x="454" y="533"/>
                </a:lnTo>
                <a:lnTo>
                  <a:pt x="454" y="666"/>
                </a:lnTo>
                <a:lnTo>
                  <a:pt x="0" y="666"/>
                </a:lnTo>
                <a:lnTo>
                  <a:pt x="0" y="533"/>
                </a:lnTo>
                <a:lnTo>
                  <a:pt x="15" y="519"/>
                </a:lnTo>
                <a:lnTo>
                  <a:pt x="32" y="502"/>
                </a:lnTo>
                <a:lnTo>
                  <a:pt x="72" y="466"/>
                </a:lnTo>
                <a:lnTo>
                  <a:pt x="116" y="424"/>
                </a:lnTo>
                <a:lnTo>
                  <a:pt x="162" y="379"/>
                </a:lnTo>
                <a:lnTo>
                  <a:pt x="184" y="357"/>
                </a:lnTo>
                <a:lnTo>
                  <a:pt x="204" y="335"/>
                </a:lnTo>
                <a:lnTo>
                  <a:pt x="222" y="313"/>
                </a:lnTo>
                <a:lnTo>
                  <a:pt x="239" y="291"/>
                </a:lnTo>
                <a:lnTo>
                  <a:pt x="252" y="268"/>
                </a:lnTo>
                <a:lnTo>
                  <a:pt x="263" y="247"/>
                </a:lnTo>
                <a:lnTo>
                  <a:pt x="266" y="238"/>
                </a:lnTo>
                <a:lnTo>
                  <a:pt x="269" y="227"/>
                </a:lnTo>
                <a:lnTo>
                  <a:pt x="271" y="218"/>
                </a:lnTo>
                <a:lnTo>
                  <a:pt x="271" y="208"/>
                </a:lnTo>
                <a:lnTo>
                  <a:pt x="271" y="195"/>
                </a:lnTo>
                <a:lnTo>
                  <a:pt x="269" y="183"/>
                </a:lnTo>
                <a:lnTo>
                  <a:pt x="266" y="174"/>
                </a:lnTo>
                <a:lnTo>
                  <a:pt x="263" y="165"/>
                </a:lnTo>
                <a:lnTo>
                  <a:pt x="259" y="158"/>
                </a:lnTo>
                <a:lnTo>
                  <a:pt x="253" y="150"/>
                </a:lnTo>
                <a:lnTo>
                  <a:pt x="248" y="145"/>
                </a:lnTo>
                <a:lnTo>
                  <a:pt x="242" y="140"/>
                </a:lnTo>
                <a:lnTo>
                  <a:pt x="234" y="138"/>
                </a:lnTo>
                <a:lnTo>
                  <a:pt x="227" y="134"/>
                </a:lnTo>
                <a:lnTo>
                  <a:pt x="211" y="132"/>
                </a:lnTo>
                <a:lnTo>
                  <a:pt x="195" y="129"/>
                </a:lnTo>
                <a:lnTo>
                  <a:pt x="178" y="129"/>
                </a:lnTo>
                <a:lnTo>
                  <a:pt x="159" y="130"/>
                </a:lnTo>
                <a:lnTo>
                  <a:pt x="140" y="132"/>
                </a:lnTo>
                <a:lnTo>
                  <a:pt x="120" y="135"/>
                </a:lnTo>
                <a:lnTo>
                  <a:pt x="100" y="139"/>
                </a:lnTo>
                <a:lnTo>
                  <a:pt x="79" y="145"/>
                </a:lnTo>
                <a:lnTo>
                  <a:pt x="58" y="153"/>
                </a:lnTo>
                <a:lnTo>
                  <a:pt x="37" y="160"/>
                </a:lnTo>
                <a:lnTo>
                  <a:pt x="15" y="169"/>
                </a:lnTo>
                <a:lnTo>
                  <a:pt x="14" y="139"/>
                </a:lnTo>
                <a:lnTo>
                  <a:pt x="13" y="107"/>
                </a:lnTo>
                <a:lnTo>
                  <a:pt x="10" y="65"/>
                </a:lnTo>
                <a:lnTo>
                  <a:pt x="10" y="36"/>
                </a:lnTo>
                <a:lnTo>
                  <a:pt x="24" y="28"/>
                </a:lnTo>
                <a:lnTo>
                  <a:pt x="37" y="21"/>
                </a:lnTo>
                <a:lnTo>
                  <a:pt x="50" y="16"/>
                </a:lnTo>
                <a:lnTo>
                  <a:pt x="62" y="11"/>
                </a:lnTo>
                <a:lnTo>
                  <a:pt x="85" y="5"/>
                </a:lnTo>
                <a:lnTo>
                  <a:pt x="108" y="1"/>
                </a:lnTo>
                <a:lnTo>
                  <a:pt x="130" y="0"/>
                </a:lnTo>
                <a:lnTo>
                  <a:pt x="152" y="0"/>
                </a:lnTo>
                <a:lnTo>
                  <a:pt x="197" y="1"/>
                </a:lnTo>
                <a:lnTo>
                  <a:pt x="218" y="1"/>
                </a:lnTo>
                <a:lnTo>
                  <a:pt x="241" y="2"/>
                </a:lnTo>
                <a:lnTo>
                  <a:pt x="263" y="5"/>
                </a:lnTo>
                <a:lnTo>
                  <a:pt x="284" y="8"/>
                </a:lnTo>
                <a:lnTo>
                  <a:pt x="305" y="12"/>
                </a:lnTo>
                <a:lnTo>
                  <a:pt x="326" y="18"/>
                </a:lnTo>
                <a:lnTo>
                  <a:pt x="345" y="26"/>
                </a:lnTo>
                <a:lnTo>
                  <a:pt x="364" y="34"/>
                </a:lnTo>
                <a:lnTo>
                  <a:pt x="380" y="45"/>
                </a:lnTo>
                <a:lnTo>
                  <a:pt x="396" y="59"/>
                </a:lnTo>
                <a:lnTo>
                  <a:pt x="409" y="74"/>
                </a:lnTo>
                <a:lnTo>
                  <a:pt x="415" y="81"/>
                </a:lnTo>
                <a:lnTo>
                  <a:pt x="422" y="91"/>
                </a:lnTo>
                <a:lnTo>
                  <a:pt x="427" y="100"/>
                </a:lnTo>
                <a:lnTo>
                  <a:pt x="430" y="110"/>
                </a:lnTo>
                <a:lnTo>
                  <a:pt x="435" y="121"/>
                </a:lnTo>
                <a:lnTo>
                  <a:pt x="438" y="132"/>
                </a:lnTo>
                <a:lnTo>
                  <a:pt x="440" y="144"/>
                </a:lnTo>
                <a:lnTo>
                  <a:pt x="443" y="156"/>
                </a:lnTo>
                <a:lnTo>
                  <a:pt x="444" y="170"/>
                </a:lnTo>
                <a:lnTo>
                  <a:pt x="444" y="183"/>
                </a:lnTo>
                <a:close/>
              </a:path>
            </a:pathLst>
          </a:custGeom>
          <a:solidFill>
            <a:srgbClr val="50A12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4" name="Freeform 9"/>
          <p:cNvSpPr>
            <a:spLocks noChangeArrowheads="1"/>
          </p:cNvSpPr>
          <p:nvPr/>
        </p:nvSpPr>
        <p:spPr bwMode="auto">
          <a:xfrm>
            <a:off x="4608513" y="627063"/>
            <a:ext cx="584200" cy="636587"/>
          </a:xfrm>
          <a:custGeom>
            <a:avLst/>
            <a:gdLst>
              <a:gd name="T0" fmla="*/ 565679 w 1104"/>
              <a:gd name="T1" fmla="*/ 0 h 1202"/>
              <a:gd name="T2" fmla="*/ 578379 w 1104"/>
              <a:gd name="T3" fmla="*/ 70438 h 1202"/>
              <a:gd name="T4" fmla="*/ 582083 w 1104"/>
              <a:gd name="T5" fmla="*/ 108569 h 1202"/>
              <a:gd name="T6" fmla="*/ 584200 w 1104"/>
              <a:gd name="T7" fmla="*/ 143523 h 1202"/>
              <a:gd name="T8" fmla="*/ 584200 w 1104"/>
              <a:gd name="T9" fmla="*/ 157823 h 1202"/>
              <a:gd name="T10" fmla="*/ 582083 w 1104"/>
              <a:gd name="T11" fmla="*/ 187481 h 1202"/>
              <a:gd name="T12" fmla="*/ 578379 w 1104"/>
              <a:gd name="T13" fmla="*/ 218727 h 1202"/>
              <a:gd name="T14" fmla="*/ 572558 w 1104"/>
              <a:gd name="T15" fmla="*/ 251033 h 1202"/>
              <a:gd name="T16" fmla="*/ 564621 w 1104"/>
              <a:gd name="T17" fmla="*/ 284399 h 1202"/>
              <a:gd name="T18" fmla="*/ 554567 w 1104"/>
              <a:gd name="T19" fmla="*/ 318294 h 1202"/>
              <a:gd name="T20" fmla="*/ 542396 w 1104"/>
              <a:gd name="T21" fmla="*/ 351659 h 1202"/>
              <a:gd name="T22" fmla="*/ 528108 w 1104"/>
              <a:gd name="T23" fmla="*/ 385024 h 1202"/>
              <a:gd name="T24" fmla="*/ 510117 w 1104"/>
              <a:gd name="T25" fmla="*/ 417860 h 1202"/>
              <a:gd name="T26" fmla="*/ 491067 w 1104"/>
              <a:gd name="T27" fmla="*/ 449636 h 1202"/>
              <a:gd name="T28" fmla="*/ 468842 w 1104"/>
              <a:gd name="T29" fmla="*/ 479823 h 1202"/>
              <a:gd name="T30" fmla="*/ 443971 w 1104"/>
              <a:gd name="T31" fmla="*/ 507893 h 1202"/>
              <a:gd name="T32" fmla="*/ 415925 w 1104"/>
              <a:gd name="T33" fmla="*/ 533843 h 1202"/>
              <a:gd name="T34" fmla="*/ 385233 w 1104"/>
              <a:gd name="T35" fmla="*/ 557676 h 1202"/>
              <a:gd name="T36" fmla="*/ 351367 w 1104"/>
              <a:gd name="T37" fmla="*/ 578330 h 1202"/>
              <a:gd name="T38" fmla="*/ 314325 w 1104"/>
              <a:gd name="T39" fmla="*/ 595807 h 1202"/>
              <a:gd name="T40" fmla="*/ 294746 w 1104"/>
              <a:gd name="T41" fmla="*/ 602692 h 1202"/>
              <a:gd name="T42" fmla="*/ 231246 w 1104"/>
              <a:gd name="T43" fmla="*/ 620699 h 1202"/>
              <a:gd name="T44" fmla="*/ 183621 w 1104"/>
              <a:gd name="T45" fmla="*/ 631821 h 1202"/>
              <a:gd name="T46" fmla="*/ 153988 w 1104"/>
              <a:gd name="T47" fmla="*/ 636057 h 1202"/>
              <a:gd name="T48" fmla="*/ 0 w 1104"/>
              <a:gd name="T49" fmla="*/ 634469 h 1202"/>
              <a:gd name="T50" fmla="*/ 0 w 1104"/>
              <a:gd name="T51" fmla="*/ 386083 h 1202"/>
              <a:gd name="T52" fmla="*/ 22754 w 1104"/>
              <a:gd name="T53" fmla="*/ 398264 h 1202"/>
              <a:gd name="T54" fmla="*/ 47625 w 1104"/>
              <a:gd name="T55" fmla="*/ 405679 h 1202"/>
              <a:gd name="T56" fmla="*/ 73554 w 1104"/>
              <a:gd name="T57" fmla="*/ 410975 h 1202"/>
              <a:gd name="T58" fmla="*/ 98954 w 1104"/>
              <a:gd name="T59" fmla="*/ 412563 h 1202"/>
              <a:gd name="T60" fmla="*/ 109537 w 1104"/>
              <a:gd name="T61" fmla="*/ 412563 h 1202"/>
              <a:gd name="T62" fmla="*/ 130175 w 1104"/>
              <a:gd name="T63" fmla="*/ 409915 h 1202"/>
              <a:gd name="T64" fmla="*/ 149225 w 1104"/>
              <a:gd name="T65" fmla="*/ 405149 h 1202"/>
              <a:gd name="T66" fmla="*/ 167746 w 1104"/>
              <a:gd name="T67" fmla="*/ 398264 h 1202"/>
              <a:gd name="T68" fmla="*/ 184679 w 1104"/>
              <a:gd name="T69" fmla="*/ 389790 h 1202"/>
              <a:gd name="T70" fmla="*/ 200025 w 1104"/>
              <a:gd name="T71" fmla="*/ 378669 h 1202"/>
              <a:gd name="T72" fmla="*/ 214842 w 1104"/>
              <a:gd name="T73" fmla="*/ 365958 h 1202"/>
              <a:gd name="T74" fmla="*/ 228071 w 1104"/>
              <a:gd name="T75" fmla="*/ 352188 h 1202"/>
              <a:gd name="T76" fmla="*/ 240771 w 1104"/>
              <a:gd name="T77" fmla="*/ 336830 h 1202"/>
              <a:gd name="T78" fmla="*/ 251354 w 1104"/>
              <a:gd name="T79" fmla="*/ 319882 h 1202"/>
              <a:gd name="T80" fmla="*/ 261408 w 1104"/>
              <a:gd name="T81" fmla="*/ 300816 h 1202"/>
              <a:gd name="T82" fmla="*/ 269875 w 1104"/>
              <a:gd name="T83" fmla="*/ 281751 h 1202"/>
              <a:gd name="T84" fmla="*/ 280458 w 1104"/>
              <a:gd name="T85" fmla="*/ 250504 h 1202"/>
              <a:gd name="T86" fmla="*/ 289454 w 1104"/>
              <a:gd name="T87" fmla="*/ 206017 h 1202"/>
              <a:gd name="T88" fmla="*/ 292100 w 1104"/>
              <a:gd name="T89" fmla="*/ 93740 h 1202"/>
              <a:gd name="T90" fmla="*/ 289454 w 1104"/>
              <a:gd name="T91" fmla="*/ 83678 h 1202"/>
              <a:gd name="T92" fmla="*/ 282046 w 1104"/>
              <a:gd name="T93" fmla="*/ 47135 h 1202"/>
              <a:gd name="T94" fmla="*/ 275696 w 1104"/>
              <a:gd name="T95" fmla="*/ 22243 h 1202"/>
              <a:gd name="T96" fmla="*/ 268288 w 1104"/>
              <a:gd name="T97" fmla="*/ 5296 h 1202"/>
              <a:gd name="T98" fmla="*/ 565679 w 1104"/>
              <a:gd name="T99" fmla="*/ 0 h 120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104"/>
              <a:gd name="T151" fmla="*/ 0 h 1202"/>
              <a:gd name="T152" fmla="*/ 1104 w 1104"/>
              <a:gd name="T153" fmla="*/ 1202 h 120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104" h="1202">
                <a:moveTo>
                  <a:pt x="1069" y="0"/>
                </a:moveTo>
                <a:lnTo>
                  <a:pt x="1069" y="0"/>
                </a:lnTo>
                <a:lnTo>
                  <a:pt x="1080" y="64"/>
                </a:lnTo>
                <a:lnTo>
                  <a:pt x="1093" y="133"/>
                </a:lnTo>
                <a:lnTo>
                  <a:pt x="1096" y="169"/>
                </a:lnTo>
                <a:lnTo>
                  <a:pt x="1100" y="205"/>
                </a:lnTo>
                <a:lnTo>
                  <a:pt x="1102" y="239"/>
                </a:lnTo>
                <a:lnTo>
                  <a:pt x="1104" y="271"/>
                </a:lnTo>
                <a:lnTo>
                  <a:pt x="1104" y="298"/>
                </a:lnTo>
                <a:lnTo>
                  <a:pt x="1102" y="325"/>
                </a:lnTo>
                <a:lnTo>
                  <a:pt x="1100" y="354"/>
                </a:lnTo>
                <a:lnTo>
                  <a:pt x="1096" y="383"/>
                </a:lnTo>
                <a:lnTo>
                  <a:pt x="1093" y="413"/>
                </a:lnTo>
                <a:lnTo>
                  <a:pt x="1088" y="444"/>
                </a:lnTo>
                <a:lnTo>
                  <a:pt x="1082" y="474"/>
                </a:lnTo>
                <a:lnTo>
                  <a:pt x="1075" y="505"/>
                </a:lnTo>
                <a:lnTo>
                  <a:pt x="1067" y="537"/>
                </a:lnTo>
                <a:lnTo>
                  <a:pt x="1058" y="569"/>
                </a:lnTo>
                <a:lnTo>
                  <a:pt x="1048" y="601"/>
                </a:lnTo>
                <a:lnTo>
                  <a:pt x="1037" y="632"/>
                </a:lnTo>
                <a:lnTo>
                  <a:pt x="1025" y="664"/>
                </a:lnTo>
                <a:lnTo>
                  <a:pt x="1011" y="696"/>
                </a:lnTo>
                <a:lnTo>
                  <a:pt x="998" y="727"/>
                </a:lnTo>
                <a:lnTo>
                  <a:pt x="982" y="758"/>
                </a:lnTo>
                <a:lnTo>
                  <a:pt x="964" y="789"/>
                </a:lnTo>
                <a:lnTo>
                  <a:pt x="947" y="819"/>
                </a:lnTo>
                <a:lnTo>
                  <a:pt x="928" y="849"/>
                </a:lnTo>
                <a:lnTo>
                  <a:pt x="908" y="877"/>
                </a:lnTo>
                <a:lnTo>
                  <a:pt x="886" y="906"/>
                </a:lnTo>
                <a:lnTo>
                  <a:pt x="862" y="933"/>
                </a:lnTo>
                <a:lnTo>
                  <a:pt x="839" y="959"/>
                </a:lnTo>
                <a:lnTo>
                  <a:pt x="813" y="984"/>
                </a:lnTo>
                <a:lnTo>
                  <a:pt x="786" y="1008"/>
                </a:lnTo>
                <a:lnTo>
                  <a:pt x="758" y="1031"/>
                </a:lnTo>
                <a:lnTo>
                  <a:pt x="728" y="1053"/>
                </a:lnTo>
                <a:lnTo>
                  <a:pt x="696" y="1073"/>
                </a:lnTo>
                <a:lnTo>
                  <a:pt x="664" y="1092"/>
                </a:lnTo>
                <a:lnTo>
                  <a:pt x="629" y="1109"/>
                </a:lnTo>
                <a:lnTo>
                  <a:pt x="594" y="1125"/>
                </a:lnTo>
                <a:lnTo>
                  <a:pt x="557" y="1138"/>
                </a:lnTo>
                <a:lnTo>
                  <a:pt x="516" y="1151"/>
                </a:lnTo>
                <a:lnTo>
                  <a:pt x="437" y="1172"/>
                </a:lnTo>
                <a:lnTo>
                  <a:pt x="392" y="1184"/>
                </a:lnTo>
                <a:lnTo>
                  <a:pt x="347" y="1193"/>
                </a:lnTo>
                <a:lnTo>
                  <a:pt x="307" y="1200"/>
                </a:lnTo>
                <a:lnTo>
                  <a:pt x="291" y="1201"/>
                </a:lnTo>
                <a:lnTo>
                  <a:pt x="276" y="1202"/>
                </a:lnTo>
                <a:lnTo>
                  <a:pt x="0" y="1198"/>
                </a:lnTo>
                <a:lnTo>
                  <a:pt x="0" y="729"/>
                </a:lnTo>
                <a:lnTo>
                  <a:pt x="21" y="742"/>
                </a:lnTo>
                <a:lnTo>
                  <a:pt x="43" y="752"/>
                </a:lnTo>
                <a:lnTo>
                  <a:pt x="67" y="760"/>
                </a:lnTo>
                <a:lnTo>
                  <a:pt x="90" y="766"/>
                </a:lnTo>
                <a:lnTo>
                  <a:pt x="115" y="772"/>
                </a:lnTo>
                <a:lnTo>
                  <a:pt x="139" y="776"/>
                </a:lnTo>
                <a:lnTo>
                  <a:pt x="163" y="777"/>
                </a:lnTo>
                <a:lnTo>
                  <a:pt x="187" y="779"/>
                </a:lnTo>
                <a:lnTo>
                  <a:pt x="207" y="779"/>
                </a:lnTo>
                <a:lnTo>
                  <a:pt x="227" y="776"/>
                </a:lnTo>
                <a:lnTo>
                  <a:pt x="246" y="774"/>
                </a:lnTo>
                <a:lnTo>
                  <a:pt x="265" y="770"/>
                </a:lnTo>
                <a:lnTo>
                  <a:pt x="282" y="765"/>
                </a:lnTo>
                <a:lnTo>
                  <a:pt x="299" y="759"/>
                </a:lnTo>
                <a:lnTo>
                  <a:pt x="317" y="752"/>
                </a:lnTo>
                <a:lnTo>
                  <a:pt x="333" y="744"/>
                </a:lnTo>
                <a:lnTo>
                  <a:pt x="349" y="736"/>
                </a:lnTo>
                <a:lnTo>
                  <a:pt x="363" y="726"/>
                </a:lnTo>
                <a:lnTo>
                  <a:pt x="378" y="715"/>
                </a:lnTo>
                <a:lnTo>
                  <a:pt x="393" y="704"/>
                </a:lnTo>
                <a:lnTo>
                  <a:pt x="406" y="691"/>
                </a:lnTo>
                <a:lnTo>
                  <a:pt x="419" y="679"/>
                </a:lnTo>
                <a:lnTo>
                  <a:pt x="431" y="665"/>
                </a:lnTo>
                <a:lnTo>
                  <a:pt x="443" y="651"/>
                </a:lnTo>
                <a:lnTo>
                  <a:pt x="455" y="636"/>
                </a:lnTo>
                <a:lnTo>
                  <a:pt x="466" y="620"/>
                </a:lnTo>
                <a:lnTo>
                  <a:pt x="475" y="604"/>
                </a:lnTo>
                <a:lnTo>
                  <a:pt x="485" y="586"/>
                </a:lnTo>
                <a:lnTo>
                  <a:pt x="494" y="568"/>
                </a:lnTo>
                <a:lnTo>
                  <a:pt x="503" y="551"/>
                </a:lnTo>
                <a:lnTo>
                  <a:pt x="510" y="532"/>
                </a:lnTo>
                <a:lnTo>
                  <a:pt x="517" y="513"/>
                </a:lnTo>
                <a:lnTo>
                  <a:pt x="530" y="473"/>
                </a:lnTo>
                <a:lnTo>
                  <a:pt x="540" y="431"/>
                </a:lnTo>
                <a:lnTo>
                  <a:pt x="547" y="389"/>
                </a:lnTo>
                <a:lnTo>
                  <a:pt x="552" y="345"/>
                </a:lnTo>
                <a:lnTo>
                  <a:pt x="552" y="177"/>
                </a:lnTo>
                <a:lnTo>
                  <a:pt x="547" y="158"/>
                </a:lnTo>
                <a:lnTo>
                  <a:pt x="542" y="136"/>
                </a:lnTo>
                <a:lnTo>
                  <a:pt x="533" y="89"/>
                </a:lnTo>
                <a:lnTo>
                  <a:pt x="527" y="65"/>
                </a:lnTo>
                <a:lnTo>
                  <a:pt x="521" y="42"/>
                </a:lnTo>
                <a:lnTo>
                  <a:pt x="512" y="20"/>
                </a:lnTo>
                <a:lnTo>
                  <a:pt x="507" y="10"/>
                </a:lnTo>
                <a:lnTo>
                  <a:pt x="503" y="0"/>
                </a:lnTo>
                <a:lnTo>
                  <a:pt x="1069" y="0"/>
                </a:lnTo>
                <a:close/>
              </a:path>
            </a:pathLst>
          </a:custGeom>
          <a:solidFill>
            <a:srgbClr val="A5CC8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3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1952625"/>
            <a:ext cx="4340225" cy="164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grpSp>
        <p:nvGrpSpPr>
          <p:cNvPr id="1036" name="Group 11"/>
          <p:cNvGrpSpPr>
            <a:grpSpLocks/>
          </p:cNvGrpSpPr>
          <p:nvPr/>
        </p:nvGrpSpPr>
        <p:grpSpPr bwMode="auto">
          <a:xfrm>
            <a:off x="4384675" y="6181725"/>
            <a:ext cx="2590800" cy="481013"/>
            <a:chOff x="2762" y="3894"/>
            <a:chExt cx="1632" cy="303"/>
          </a:xfrm>
        </p:grpSpPr>
        <p:grpSp>
          <p:nvGrpSpPr>
            <p:cNvPr id="1037" name="Group 12"/>
            <p:cNvGrpSpPr>
              <a:grpSpLocks/>
            </p:cNvGrpSpPr>
            <p:nvPr/>
          </p:nvGrpSpPr>
          <p:grpSpPr bwMode="auto">
            <a:xfrm>
              <a:off x="2762" y="3894"/>
              <a:ext cx="1632" cy="226"/>
              <a:chOff x="2762" y="3894"/>
              <a:chExt cx="1632" cy="226"/>
            </a:xfrm>
          </p:grpSpPr>
          <p:pic>
            <p:nvPicPr>
              <p:cNvPr id="1039" name="Picture 13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2762" y="3898"/>
                <a:ext cx="729" cy="22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040" name="Picture 14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3578" y="3898"/>
                <a:ext cx="460" cy="21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041" name="Picture 15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123" y="3894"/>
                <a:ext cx="272" cy="2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pic>
          <p:nvPicPr>
            <p:cNvPr id="1038" name="Picture 16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122" y="4152"/>
              <a:ext cx="874" cy="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" charset="0"/>
          <a:cs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" charset="0"/>
          <a:cs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" charset="0"/>
          <a:cs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" charset="0"/>
          <a:cs typeface="Arial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Arial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Arial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Arial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Lucida Sans Unicode" pitchFamily="34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Lucida Sans Unicode" pitchFamily="34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Lucida Sans Unicode" pitchFamily="34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4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4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0" y="6086475"/>
            <a:ext cx="9142413" cy="769938"/>
            <a:chOff x="0" y="3834"/>
            <a:chExt cx="5759" cy="485"/>
          </a:xfrm>
        </p:grpSpPr>
        <p:sp>
          <p:nvSpPr>
            <p:cNvPr id="3094" name="Rectangle 2"/>
            <p:cNvSpPr>
              <a:spLocks noChangeArrowheads="1"/>
            </p:cNvSpPr>
            <p:nvPr/>
          </p:nvSpPr>
          <p:spPr bwMode="auto">
            <a:xfrm>
              <a:off x="0" y="3870"/>
              <a:ext cx="5760" cy="450"/>
            </a:xfrm>
            <a:prstGeom prst="rect">
              <a:avLst/>
            </a:prstGeom>
            <a:solidFill>
              <a:srgbClr val="0050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2" y="3854"/>
              <a:ext cx="5758" cy="34"/>
            </a:xfrm>
            <a:prstGeom prst="rect">
              <a:avLst/>
            </a:prstGeom>
            <a:solidFill>
              <a:srgbClr val="C2DCAA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6" name="Rectangle 4"/>
            <p:cNvSpPr>
              <a:spLocks noChangeArrowheads="1"/>
            </p:cNvSpPr>
            <p:nvPr/>
          </p:nvSpPr>
          <p:spPr bwMode="auto">
            <a:xfrm>
              <a:off x="2644" y="3834"/>
              <a:ext cx="1856" cy="4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075" name="Group 5"/>
          <p:cNvGrpSpPr>
            <a:grpSpLocks/>
          </p:cNvGrpSpPr>
          <p:nvPr/>
        </p:nvGrpSpPr>
        <p:grpSpPr bwMode="auto">
          <a:xfrm>
            <a:off x="3175" y="0"/>
            <a:ext cx="9139238" cy="725488"/>
            <a:chOff x="2" y="0"/>
            <a:chExt cx="5757" cy="457"/>
          </a:xfrm>
        </p:grpSpPr>
        <p:sp>
          <p:nvSpPr>
            <p:cNvPr id="3086" name="Rectangle 6"/>
            <p:cNvSpPr>
              <a:spLocks noChangeArrowheads="1"/>
            </p:cNvSpPr>
            <p:nvPr/>
          </p:nvSpPr>
          <p:spPr bwMode="auto">
            <a:xfrm>
              <a:off x="2" y="0"/>
              <a:ext cx="5758" cy="458"/>
            </a:xfrm>
            <a:prstGeom prst="rect">
              <a:avLst/>
            </a:prstGeom>
            <a:solidFill>
              <a:srgbClr val="00501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87" name="Rectangle 7"/>
            <p:cNvSpPr>
              <a:spLocks noChangeArrowheads="1"/>
            </p:cNvSpPr>
            <p:nvPr/>
          </p:nvSpPr>
          <p:spPr bwMode="auto">
            <a:xfrm>
              <a:off x="5139" y="15"/>
              <a:ext cx="373" cy="373"/>
            </a:xfrm>
            <a:prstGeom prst="rect">
              <a:avLst/>
            </a:prstGeom>
            <a:solidFill>
              <a:srgbClr val="50A12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88" name="Freeform 8"/>
            <p:cNvSpPr>
              <a:spLocks noChangeArrowheads="1"/>
            </p:cNvSpPr>
            <p:nvPr/>
          </p:nvSpPr>
          <p:spPr bwMode="auto">
            <a:xfrm>
              <a:off x="2" y="0"/>
              <a:ext cx="405" cy="443"/>
            </a:xfrm>
            <a:custGeom>
              <a:avLst/>
              <a:gdLst>
                <a:gd name="T0" fmla="*/ 398 w 405"/>
                <a:gd name="T1" fmla="*/ 0 h 443"/>
                <a:gd name="T2" fmla="*/ 398 w 405"/>
                <a:gd name="T3" fmla="*/ 0 h 443"/>
                <a:gd name="T4" fmla="*/ 402 w 405"/>
                <a:gd name="T5" fmla="*/ 43 h 443"/>
                <a:gd name="T6" fmla="*/ 405 w 405"/>
                <a:gd name="T7" fmla="*/ 70 h 443"/>
                <a:gd name="T8" fmla="*/ 405 w 405"/>
                <a:gd name="T9" fmla="*/ 70 h 443"/>
                <a:gd name="T10" fmla="*/ 403 w 405"/>
                <a:gd name="T11" fmla="*/ 94 h 443"/>
                <a:gd name="T12" fmla="*/ 402 w 405"/>
                <a:gd name="T13" fmla="*/ 118 h 443"/>
                <a:gd name="T14" fmla="*/ 398 w 405"/>
                <a:gd name="T15" fmla="*/ 144 h 443"/>
                <a:gd name="T16" fmla="*/ 391 w 405"/>
                <a:gd name="T17" fmla="*/ 169 h 443"/>
                <a:gd name="T18" fmla="*/ 385 w 405"/>
                <a:gd name="T19" fmla="*/ 195 h 443"/>
                <a:gd name="T20" fmla="*/ 376 w 405"/>
                <a:gd name="T21" fmla="*/ 222 h 443"/>
                <a:gd name="T22" fmla="*/ 364 w 405"/>
                <a:gd name="T23" fmla="*/ 248 h 443"/>
                <a:gd name="T24" fmla="*/ 352 w 405"/>
                <a:gd name="T25" fmla="*/ 274 h 443"/>
                <a:gd name="T26" fmla="*/ 337 w 405"/>
                <a:gd name="T27" fmla="*/ 299 h 443"/>
                <a:gd name="T28" fmla="*/ 320 w 405"/>
                <a:gd name="T29" fmla="*/ 322 h 443"/>
                <a:gd name="T30" fmla="*/ 301 w 405"/>
                <a:gd name="T31" fmla="*/ 344 h 443"/>
                <a:gd name="T32" fmla="*/ 278 w 405"/>
                <a:gd name="T33" fmla="*/ 364 h 443"/>
                <a:gd name="T34" fmla="*/ 255 w 405"/>
                <a:gd name="T35" fmla="*/ 383 h 443"/>
                <a:gd name="T36" fmla="*/ 229 w 405"/>
                <a:gd name="T37" fmla="*/ 398 h 443"/>
                <a:gd name="T38" fmla="*/ 200 w 405"/>
                <a:gd name="T39" fmla="*/ 412 h 443"/>
                <a:gd name="T40" fmla="*/ 167 w 405"/>
                <a:gd name="T41" fmla="*/ 422 h 443"/>
                <a:gd name="T42" fmla="*/ 167 w 405"/>
                <a:gd name="T43" fmla="*/ 422 h 443"/>
                <a:gd name="T44" fmla="*/ 123 w 405"/>
                <a:gd name="T45" fmla="*/ 433 h 443"/>
                <a:gd name="T46" fmla="*/ 90 w 405"/>
                <a:gd name="T47" fmla="*/ 440 h 443"/>
                <a:gd name="T48" fmla="*/ 68 w 405"/>
                <a:gd name="T49" fmla="*/ 443 h 443"/>
                <a:gd name="T50" fmla="*/ 0 w 405"/>
                <a:gd name="T51" fmla="*/ 443 h 443"/>
                <a:gd name="T52" fmla="*/ 0 w 405"/>
                <a:gd name="T53" fmla="*/ 269 h 443"/>
                <a:gd name="T54" fmla="*/ 0 w 405"/>
                <a:gd name="T55" fmla="*/ 269 h 443"/>
                <a:gd name="T56" fmla="*/ 22 w 405"/>
                <a:gd name="T57" fmla="*/ 272 h 443"/>
                <a:gd name="T58" fmla="*/ 39 w 405"/>
                <a:gd name="T59" fmla="*/ 274 h 443"/>
                <a:gd name="T60" fmla="*/ 39 w 405"/>
                <a:gd name="T61" fmla="*/ 274 h 443"/>
                <a:gd name="T62" fmla="*/ 54 w 405"/>
                <a:gd name="T63" fmla="*/ 272 h 443"/>
                <a:gd name="T64" fmla="*/ 70 w 405"/>
                <a:gd name="T65" fmla="*/ 270 h 443"/>
                <a:gd name="T66" fmla="*/ 85 w 405"/>
                <a:gd name="T67" fmla="*/ 265 h 443"/>
                <a:gd name="T68" fmla="*/ 99 w 405"/>
                <a:gd name="T69" fmla="*/ 258 h 443"/>
                <a:gd name="T70" fmla="*/ 111 w 405"/>
                <a:gd name="T71" fmla="*/ 250 h 443"/>
                <a:gd name="T72" fmla="*/ 123 w 405"/>
                <a:gd name="T73" fmla="*/ 241 h 443"/>
                <a:gd name="T74" fmla="*/ 133 w 405"/>
                <a:gd name="T75" fmla="*/ 229 h 443"/>
                <a:gd name="T76" fmla="*/ 143 w 405"/>
                <a:gd name="T77" fmla="*/ 217 h 443"/>
                <a:gd name="T78" fmla="*/ 152 w 405"/>
                <a:gd name="T79" fmla="*/ 205 h 443"/>
                <a:gd name="T80" fmla="*/ 160 w 405"/>
                <a:gd name="T81" fmla="*/ 190 h 443"/>
                <a:gd name="T82" fmla="*/ 167 w 405"/>
                <a:gd name="T83" fmla="*/ 174 h 443"/>
                <a:gd name="T84" fmla="*/ 172 w 405"/>
                <a:gd name="T85" fmla="*/ 159 h 443"/>
                <a:gd name="T86" fmla="*/ 178 w 405"/>
                <a:gd name="T87" fmla="*/ 144 h 443"/>
                <a:gd name="T88" fmla="*/ 181 w 405"/>
                <a:gd name="T89" fmla="*/ 127 h 443"/>
                <a:gd name="T90" fmla="*/ 183 w 405"/>
                <a:gd name="T91" fmla="*/ 109 h 443"/>
                <a:gd name="T92" fmla="*/ 184 w 405"/>
                <a:gd name="T93" fmla="*/ 91 h 443"/>
                <a:gd name="T94" fmla="*/ 184 w 405"/>
                <a:gd name="T95" fmla="*/ 41 h 443"/>
                <a:gd name="T96" fmla="*/ 184 w 405"/>
                <a:gd name="T97" fmla="*/ 41 h 443"/>
                <a:gd name="T98" fmla="*/ 181 w 405"/>
                <a:gd name="T99" fmla="*/ 21 h 443"/>
                <a:gd name="T100" fmla="*/ 178 w 405"/>
                <a:gd name="T101" fmla="*/ 0 h 443"/>
                <a:gd name="T102" fmla="*/ 398 w 405"/>
                <a:gd name="T103" fmla="*/ 0 h 44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05"/>
                <a:gd name="T157" fmla="*/ 0 h 443"/>
                <a:gd name="T158" fmla="*/ 405 w 405"/>
                <a:gd name="T159" fmla="*/ 443 h 44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05" h="443">
                  <a:moveTo>
                    <a:pt x="398" y="0"/>
                  </a:moveTo>
                  <a:lnTo>
                    <a:pt x="398" y="0"/>
                  </a:lnTo>
                  <a:lnTo>
                    <a:pt x="402" y="43"/>
                  </a:lnTo>
                  <a:lnTo>
                    <a:pt x="405" y="70"/>
                  </a:lnTo>
                  <a:lnTo>
                    <a:pt x="403" y="94"/>
                  </a:lnTo>
                  <a:lnTo>
                    <a:pt x="402" y="118"/>
                  </a:lnTo>
                  <a:lnTo>
                    <a:pt x="398" y="144"/>
                  </a:lnTo>
                  <a:lnTo>
                    <a:pt x="391" y="169"/>
                  </a:lnTo>
                  <a:lnTo>
                    <a:pt x="385" y="195"/>
                  </a:lnTo>
                  <a:lnTo>
                    <a:pt x="376" y="222"/>
                  </a:lnTo>
                  <a:lnTo>
                    <a:pt x="364" y="248"/>
                  </a:lnTo>
                  <a:lnTo>
                    <a:pt x="352" y="274"/>
                  </a:lnTo>
                  <a:lnTo>
                    <a:pt x="337" y="299"/>
                  </a:lnTo>
                  <a:lnTo>
                    <a:pt x="320" y="322"/>
                  </a:lnTo>
                  <a:lnTo>
                    <a:pt x="301" y="344"/>
                  </a:lnTo>
                  <a:lnTo>
                    <a:pt x="278" y="364"/>
                  </a:lnTo>
                  <a:lnTo>
                    <a:pt x="255" y="383"/>
                  </a:lnTo>
                  <a:lnTo>
                    <a:pt x="229" y="398"/>
                  </a:lnTo>
                  <a:lnTo>
                    <a:pt x="200" y="412"/>
                  </a:lnTo>
                  <a:lnTo>
                    <a:pt x="167" y="422"/>
                  </a:lnTo>
                  <a:lnTo>
                    <a:pt x="123" y="433"/>
                  </a:lnTo>
                  <a:lnTo>
                    <a:pt x="90" y="440"/>
                  </a:lnTo>
                  <a:lnTo>
                    <a:pt x="68" y="443"/>
                  </a:lnTo>
                  <a:lnTo>
                    <a:pt x="0" y="443"/>
                  </a:lnTo>
                  <a:lnTo>
                    <a:pt x="0" y="269"/>
                  </a:lnTo>
                  <a:lnTo>
                    <a:pt x="22" y="272"/>
                  </a:lnTo>
                  <a:lnTo>
                    <a:pt x="39" y="274"/>
                  </a:lnTo>
                  <a:lnTo>
                    <a:pt x="54" y="272"/>
                  </a:lnTo>
                  <a:lnTo>
                    <a:pt x="70" y="270"/>
                  </a:lnTo>
                  <a:lnTo>
                    <a:pt x="85" y="265"/>
                  </a:lnTo>
                  <a:lnTo>
                    <a:pt x="99" y="258"/>
                  </a:lnTo>
                  <a:lnTo>
                    <a:pt x="111" y="250"/>
                  </a:lnTo>
                  <a:lnTo>
                    <a:pt x="123" y="241"/>
                  </a:lnTo>
                  <a:lnTo>
                    <a:pt x="133" y="229"/>
                  </a:lnTo>
                  <a:lnTo>
                    <a:pt x="143" y="217"/>
                  </a:lnTo>
                  <a:lnTo>
                    <a:pt x="152" y="205"/>
                  </a:lnTo>
                  <a:lnTo>
                    <a:pt x="160" y="190"/>
                  </a:lnTo>
                  <a:lnTo>
                    <a:pt x="167" y="174"/>
                  </a:lnTo>
                  <a:lnTo>
                    <a:pt x="172" y="159"/>
                  </a:lnTo>
                  <a:lnTo>
                    <a:pt x="178" y="144"/>
                  </a:lnTo>
                  <a:lnTo>
                    <a:pt x="181" y="127"/>
                  </a:lnTo>
                  <a:lnTo>
                    <a:pt x="183" y="109"/>
                  </a:lnTo>
                  <a:lnTo>
                    <a:pt x="184" y="91"/>
                  </a:lnTo>
                  <a:lnTo>
                    <a:pt x="184" y="41"/>
                  </a:lnTo>
                  <a:lnTo>
                    <a:pt x="181" y="21"/>
                  </a:lnTo>
                  <a:lnTo>
                    <a:pt x="178" y="0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50A12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89" name="Freeform 9"/>
            <p:cNvSpPr>
              <a:spLocks noChangeArrowheads="1"/>
            </p:cNvSpPr>
            <p:nvPr/>
          </p:nvSpPr>
          <p:spPr bwMode="auto">
            <a:xfrm>
              <a:off x="5139" y="15"/>
              <a:ext cx="170" cy="185"/>
            </a:xfrm>
            <a:custGeom>
              <a:avLst/>
              <a:gdLst>
                <a:gd name="T0" fmla="*/ 164 w 170"/>
                <a:gd name="T1" fmla="*/ 0 h 185"/>
                <a:gd name="T2" fmla="*/ 164 w 170"/>
                <a:gd name="T3" fmla="*/ 0 h 185"/>
                <a:gd name="T4" fmla="*/ 168 w 170"/>
                <a:gd name="T5" fmla="*/ 24 h 185"/>
                <a:gd name="T6" fmla="*/ 170 w 170"/>
                <a:gd name="T7" fmla="*/ 41 h 185"/>
                <a:gd name="T8" fmla="*/ 170 w 170"/>
                <a:gd name="T9" fmla="*/ 41 h 185"/>
                <a:gd name="T10" fmla="*/ 168 w 170"/>
                <a:gd name="T11" fmla="*/ 57 h 185"/>
                <a:gd name="T12" fmla="*/ 164 w 170"/>
                <a:gd name="T13" fmla="*/ 76 h 185"/>
                <a:gd name="T14" fmla="*/ 161 w 170"/>
                <a:gd name="T15" fmla="*/ 93 h 185"/>
                <a:gd name="T16" fmla="*/ 156 w 170"/>
                <a:gd name="T17" fmla="*/ 108 h 185"/>
                <a:gd name="T18" fmla="*/ 156 w 170"/>
                <a:gd name="T19" fmla="*/ 108 h 185"/>
                <a:gd name="T20" fmla="*/ 142 w 170"/>
                <a:gd name="T21" fmla="*/ 129 h 185"/>
                <a:gd name="T22" fmla="*/ 128 w 170"/>
                <a:gd name="T23" fmla="*/ 147 h 185"/>
                <a:gd name="T24" fmla="*/ 111 w 170"/>
                <a:gd name="T25" fmla="*/ 159 h 185"/>
                <a:gd name="T26" fmla="*/ 96 w 170"/>
                <a:gd name="T27" fmla="*/ 170 h 185"/>
                <a:gd name="T28" fmla="*/ 77 w 170"/>
                <a:gd name="T29" fmla="*/ 177 h 185"/>
                <a:gd name="T30" fmla="*/ 60 w 170"/>
                <a:gd name="T31" fmla="*/ 182 h 185"/>
                <a:gd name="T32" fmla="*/ 43 w 170"/>
                <a:gd name="T33" fmla="*/ 183 h 185"/>
                <a:gd name="T34" fmla="*/ 26 w 170"/>
                <a:gd name="T35" fmla="*/ 185 h 185"/>
                <a:gd name="T36" fmla="*/ 26 w 170"/>
                <a:gd name="T37" fmla="*/ 185 h 185"/>
                <a:gd name="T38" fmla="*/ 14 w 170"/>
                <a:gd name="T39" fmla="*/ 185 h 185"/>
                <a:gd name="T40" fmla="*/ 0 w 170"/>
                <a:gd name="T41" fmla="*/ 183 h 185"/>
                <a:gd name="T42" fmla="*/ 0 w 170"/>
                <a:gd name="T43" fmla="*/ 113 h 185"/>
                <a:gd name="T44" fmla="*/ 0 w 170"/>
                <a:gd name="T45" fmla="*/ 113 h 185"/>
                <a:gd name="T46" fmla="*/ 16 w 170"/>
                <a:gd name="T47" fmla="*/ 117 h 185"/>
                <a:gd name="T48" fmla="*/ 29 w 170"/>
                <a:gd name="T49" fmla="*/ 118 h 185"/>
                <a:gd name="T50" fmla="*/ 29 w 170"/>
                <a:gd name="T51" fmla="*/ 118 h 185"/>
                <a:gd name="T52" fmla="*/ 40 w 170"/>
                <a:gd name="T53" fmla="*/ 118 h 185"/>
                <a:gd name="T54" fmla="*/ 48 w 170"/>
                <a:gd name="T55" fmla="*/ 115 h 185"/>
                <a:gd name="T56" fmla="*/ 57 w 170"/>
                <a:gd name="T57" fmla="*/ 110 h 185"/>
                <a:gd name="T58" fmla="*/ 65 w 170"/>
                <a:gd name="T59" fmla="*/ 103 h 185"/>
                <a:gd name="T60" fmla="*/ 72 w 170"/>
                <a:gd name="T61" fmla="*/ 94 h 185"/>
                <a:gd name="T62" fmla="*/ 77 w 170"/>
                <a:gd name="T63" fmla="*/ 84 h 185"/>
                <a:gd name="T64" fmla="*/ 82 w 170"/>
                <a:gd name="T65" fmla="*/ 72 h 185"/>
                <a:gd name="T66" fmla="*/ 84 w 170"/>
                <a:gd name="T67" fmla="*/ 60 h 185"/>
                <a:gd name="T68" fmla="*/ 84 w 170"/>
                <a:gd name="T69" fmla="*/ 19 h 185"/>
                <a:gd name="T70" fmla="*/ 84 w 170"/>
                <a:gd name="T71" fmla="*/ 19 h 185"/>
                <a:gd name="T72" fmla="*/ 82 w 170"/>
                <a:gd name="T73" fmla="*/ 11 h 185"/>
                <a:gd name="T74" fmla="*/ 77 w 170"/>
                <a:gd name="T75" fmla="*/ 0 h 185"/>
                <a:gd name="T76" fmla="*/ 164 w 170"/>
                <a:gd name="T77" fmla="*/ 0 h 1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70"/>
                <a:gd name="T118" fmla="*/ 0 h 185"/>
                <a:gd name="T119" fmla="*/ 170 w 170"/>
                <a:gd name="T120" fmla="*/ 185 h 1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70" h="185">
                  <a:moveTo>
                    <a:pt x="164" y="0"/>
                  </a:moveTo>
                  <a:lnTo>
                    <a:pt x="164" y="0"/>
                  </a:lnTo>
                  <a:lnTo>
                    <a:pt x="168" y="24"/>
                  </a:lnTo>
                  <a:lnTo>
                    <a:pt x="170" y="41"/>
                  </a:lnTo>
                  <a:lnTo>
                    <a:pt x="168" y="57"/>
                  </a:lnTo>
                  <a:lnTo>
                    <a:pt x="164" y="76"/>
                  </a:lnTo>
                  <a:lnTo>
                    <a:pt x="161" y="93"/>
                  </a:lnTo>
                  <a:lnTo>
                    <a:pt x="156" y="108"/>
                  </a:lnTo>
                  <a:lnTo>
                    <a:pt x="142" y="129"/>
                  </a:lnTo>
                  <a:lnTo>
                    <a:pt x="128" y="147"/>
                  </a:lnTo>
                  <a:lnTo>
                    <a:pt x="111" y="159"/>
                  </a:lnTo>
                  <a:lnTo>
                    <a:pt x="96" y="170"/>
                  </a:lnTo>
                  <a:lnTo>
                    <a:pt x="77" y="177"/>
                  </a:lnTo>
                  <a:lnTo>
                    <a:pt x="60" y="182"/>
                  </a:lnTo>
                  <a:lnTo>
                    <a:pt x="43" y="183"/>
                  </a:lnTo>
                  <a:lnTo>
                    <a:pt x="26" y="185"/>
                  </a:lnTo>
                  <a:lnTo>
                    <a:pt x="14" y="185"/>
                  </a:lnTo>
                  <a:lnTo>
                    <a:pt x="0" y="183"/>
                  </a:lnTo>
                  <a:lnTo>
                    <a:pt x="0" y="113"/>
                  </a:lnTo>
                  <a:lnTo>
                    <a:pt x="16" y="117"/>
                  </a:lnTo>
                  <a:lnTo>
                    <a:pt x="29" y="118"/>
                  </a:lnTo>
                  <a:lnTo>
                    <a:pt x="40" y="118"/>
                  </a:lnTo>
                  <a:lnTo>
                    <a:pt x="48" y="115"/>
                  </a:lnTo>
                  <a:lnTo>
                    <a:pt x="57" y="110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77" y="84"/>
                  </a:lnTo>
                  <a:lnTo>
                    <a:pt x="82" y="72"/>
                  </a:lnTo>
                  <a:lnTo>
                    <a:pt x="84" y="60"/>
                  </a:lnTo>
                  <a:lnTo>
                    <a:pt x="84" y="19"/>
                  </a:lnTo>
                  <a:lnTo>
                    <a:pt x="82" y="11"/>
                  </a:lnTo>
                  <a:lnTo>
                    <a:pt x="77" y="0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A5CC8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0" name="Freeform 10"/>
            <p:cNvSpPr>
              <a:spLocks noChangeArrowheads="1"/>
            </p:cNvSpPr>
            <p:nvPr/>
          </p:nvSpPr>
          <p:spPr bwMode="auto">
            <a:xfrm>
              <a:off x="5247" y="294"/>
              <a:ext cx="87" cy="93"/>
            </a:xfrm>
            <a:custGeom>
              <a:avLst/>
              <a:gdLst>
                <a:gd name="T0" fmla="*/ 31 w 87"/>
                <a:gd name="T1" fmla="*/ 0 h 93"/>
                <a:gd name="T2" fmla="*/ 63 w 87"/>
                <a:gd name="T3" fmla="*/ 63 h 93"/>
                <a:gd name="T4" fmla="*/ 63 w 87"/>
                <a:gd name="T5" fmla="*/ 63 h 93"/>
                <a:gd name="T6" fmla="*/ 65 w 87"/>
                <a:gd name="T7" fmla="*/ 10 h 93"/>
                <a:gd name="T8" fmla="*/ 63 w 87"/>
                <a:gd name="T9" fmla="*/ 0 h 93"/>
                <a:gd name="T10" fmla="*/ 87 w 87"/>
                <a:gd name="T11" fmla="*/ 0 h 93"/>
                <a:gd name="T12" fmla="*/ 87 w 87"/>
                <a:gd name="T13" fmla="*/ 93 h 93"/>
                <a:gd name="T14" fmla="*/ 55 w 87"/>
                <a:gd name="T15" fmla="*/ 93 h 93"/>
                <a:gd name="T16" fmla="*/ 20 w 87"/>
                <a:gd name="T17" fmla="*/ 29 h 93"/>
                <a:gd name="T18" fmla="*/ 20 w 87"/>
                <a:gd name="T19" fmla="*/ 93 h 93"/>
                <a:gd name="T20" fmla="*/ 0 w 87"/>
                <a:gd name="T21" fmla="*/ 93 h 93"/>
                <a:gd name="T22" fmla="*/ 0 w 87"/>
                <a:gd name="T23" fmla="*/ 0 h 93"/>
                <a:gd name="T24" fmla="*/ 31 w 87"/>
                <a:gd name="T25" fmla="*/ 0 h 9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7"/>
                <a:gd name="T40" fmla="*/ 0 h 93"/>
                <a:gd name="T41" fmla="*/ 87 w 87"/>
                <a:gd name="T42" fmla="*/ 93 h 9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7" h="93">
                  <a:moveTo>
                    <a:pt x="31" y="0"/>
                  </a:moveTo>
                  <a:lnTo>
                    <a:pt x="63" y="63"/>
                  </a:lnTo>
                  <a:lnTo>
                    <a:pt x="65" y="10"/>
                  </a:lnTo>
                  <a:lnTo>
                    <a:pt x="63" y="0"/>
                  </a:lnTo>
                  <a:lnTo>
                    <a:pt x="87" y="0"/>
                  </a:lnTo>
                  <a:lnTo>
                    <a:pt x="87" y="93"/>
                  </a:lnTo>
                  <a:lnTo>
                    <a:pt x="55" y="93"/>
                  </a:lnTo>
                  <a:lnTo>
                    <a:pt x="20" y="29"/>
                  </a:lnTo>
                  <a:lnTo>
                    <a:pt x="20" y="93"/>
                  </a:lnTo>
                  <a:lnTo>
                    <a:pt x="0" y="9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1" name="Freeform 11"/>
            <p:cNvSpPr>
              <a:spLocks noChangeArrowheads="1"/>
            </p:cNvSpPr>
            <p:nvPr/>
          </p:nvSpPr>
          <p:spPr bwMode="auto">
            <a:xfrm>
              <a:off x="5344" y="289"/>
              <a:ext cx="71" cy="98"/>
            </a:xfrm>
            <a:custGeom>
              <a:avLst/>
              <a:gdLst>
                <a:gd name="T0" fmla="*/ 62 w 71"/>
                <a:gd name="T1" fmla="*/ 21 h 98"/>
                <a:gd name="T2" fmla="*/ 52 w 71"/>
                <a:gd name="T3" fmla="*/ 17 h 98"/>
                <a:gd name="T4" fmla="*/ 41 w 71"/>
                <a:gd name="T5" fmla="*/ 15 h 98"/>
                <a:gd name="T6" fmla="*/ 29 w 71"/>
                <a:gd name="T7" fmla="*/ 17 h 98"/>
                <a:gd name="T8" fmla="*/ 24 w 71"/>
                <a:gd name="T9" fmla="*/ 26 h 98"/>
                <a:gd name="T10" fmla="*/ 24 w 71"/>
                <a:gd name="T11" fmla="*/ 29 h 98"/>
                <a:gd name="T12" fmla="*/ 31 w 71"/>
                <a:gd name="T13" fmla="*/ 34 h 98"/>
                <a:gd name="T14" fmla="*/ 55 w 71"/>
                <a:gd name="T15" fmla="*/ 44 h 98"/>
                <a:gd name="T16" fmla="*/ 65 w 71"/>
                <a:gd name="T17" fmla="*/ 53 h 98"/>
                <a:gd name="T18" fmla="*/ 69 w 71"/>
                <a:gd name="T19" fmla="*/ 62 h 98"/>
                <a:gd name="T20" fmla="*/ 71 w 71"/>
                <a:gd name="T21" fmla="*/ 68 h 98"/>
                <a:gd name="T22" fmla="*/ 65 w 71"/>
                <a:gd name="T23" fmla="*/ 86 h 98"/>
                <a:gd name="T24" fmla="*/ 55 w 71"/>
                <a:gd name="T25" fmla="*/ 94 h 98"/>
                <a:gd name="T26" fmla="*/ 41 w 71"/>
                <a:gd name="T27" fmla="*/ 98 h 98"/>
                <a:gd name="T28" fmla="*/ 28 w 71"/>
                <a:gd name="T29" fmla="*/ 98 h 98"/>
                <a:gd name="T30" fmla="*/ 4 w 71"/>
                <a:gd name="T31" fmla="*/ 96 h 98"/>
                <a:gd name="T32" fmla="*/ 0 w 71"/>
                <a:gd name="T33" fmla="*/ 92 h 98"/>
                <a:gd name="T34" fmla="*/ 2 w 71"/>
                <a:gd name="T35" fmla="*/ 86 h 98"/>
                <a:gd name="T36" fmla="*/ 4 w 71"/>
                <a:gd name="T37" fmla="*/ 77 h 98"/>
                <a:gd name="T38" fmla="*/ 28 w 71"/>
                <a:gd name="T39" fmla="*/ 82 h 98"/>
                <a:gd name="T40" fmla="*/ 33 w 71"/>
                <a:gd name="T41" fmla="*/ 82 h 98"/>
                <a:gd name="T42" fmla="*/ 43 w 71"/>
                <a:gd name="T43" fmla="*/ 77 h 98"/>
                <a:gd name="T44" fmla="*/ 45 w 71"/>
                <a:gd name="T45" fmla="*/ 72 h 98"/>
                <a:gd name="T46" fmla="*/ 45 w 71"/>
                <a:gd name="T47" fmla="*/ 68 h 98"/>
                <a:gd name="T48" fmla="*/ 38 w 71"/>
                <a:gd name="T49" fmla="*/ 62 h 98"/>
                <a:gd name="T50" fmla="*/ 16 w 71"/>
                <a:gd name="T51" fmla="*/ 53 h 98"/>
                <a:gd name="T52" fmla="*/ 6 w 71"/>
                <a:gd name="T53" fmla="*/ 44 h 98"/>
                <a:gd name="T54" fmla="*/ 2 w 71"/>
                <a:gd name="T55" fmla="*/ 34 h 98"/>
                <a:gd name="T56" fmla="*/ 0 w 71"/>
                <a:gd name="T57" fmla="*/ 27 h 98"/>
                <a:gd name="T58" fmla="*/ 4 w 71"/>
                <a:gd name="T59" fmla="*/ 12 h 98"/>
                <a:gd name="T60" fmla="*/ 14 w 71"/>
                <a:gd name="T61" fmla="*/ 3 h 98"/>
                <a:gd name="T62" fmla="*/ 26 w 71"/>
                <a:gd name="T63" fmla="*/ 0 h 98"/>
                <a:gd name="T64" fmla="*/ 64 w 71"/>
                <a:gd name="T65" fmla="*/ 0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1"/>
                <a:gd name="T100" fmla="*/ 0 h 98"/>
                <a:gd name="T101" fmla="*/ 71 w 71"/>
                <a:gd name="T102" fmla="*/ 98 h 9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1" h="98">
                  <a:moveTo>
                    <a:pt x="64" y="0"/>
                  </a:moveTo>
                  <a:lnTo>
                    <a:pt x="62" y="21"/>
                  </a:lnTo>
                  <a:lnTo>
                    <a:pt x="52" y="17"/>
                  </a:lnTo>
                  <a:lnTo>
                    <a:pt x="41" y="15"/>
                  </a:lnTo>
                  <a:lnTo>
                    <a:pt x="36" y="17"/>
                  </a:lnTo>
                  <a:lnTo>
                    <a:pt x="29" y="17"/>
                  </a:lnTo>
                  <a:lnTo>
                    <a:pt x="26" y="21"/>
                  </a:lnTo>
                  <a:lnTo>
                    <a:pt x="24" y="26"/>
                  </a:lnTo>
                  <a:lnTo>
                    <a:pt x="24" y="29"/>
                  </a:lnTo>
                  <a:lnTo>
                    <a:pt x="26" y="31"/>
                  </a:lnTo>
                  <a:lnTo>
                    <a:pt x="31" y="34"/>
                  </a:lnTo>
                  <a:lnTo>
                    <a:pt x="47" y="41"/>
                  </a:lnTo>
                  <a:lnTo>
                    <a:pt x="55" y="44"/>
                  </a:lnTo>
                  <a:lnTo>
                    <a:pt x="62" y="50"/>
                  </a:lnTo>
                  <a:lnTo>
                    <a:pt x="65" y="53"/>
                  </a:lnTo>
                  <a:lnTo>
                    <a:pt x="67" y="56"/>
                  </a:lnTo>
                  <a:lnTo>
                    <a:pt x="69" y="62"/>
                  </a:lnTo>
                  <a:lnTo>
                    <a:pt x="71" y="68"/>
                  </a:lnTo>
                  <a:lnTo>
                    <a:pt x="69" y="77"/>
                  </a:lnTo>
                  <a:lnTo>
                    <a:pt x="65" y="86"/>
                  </a:lnTo>
                  <a:lnTo>
                    <a:pt x="60" y="91"/>
                  </a:lnTo>
                  <a:lnTo>
                    <a:pt x="55" y="94"/>
                  </a:lnTo>
                  <a:lnTo>
                    <a:pt x="48" y="96"/>
                  </a:lnTo>
                  <a:lnTo>
                    <a:pt x="41" y="98"/>
                  </a:lnTo>
                  <a:lnTo>
                    <a:pt x="28" y="98"/>
                  </a:lnTo>
                  <a:lnTo>
                    <a:pt x="12" y="98"/>
                  </a:lnTo>
                  <a:lnTo>
                    <a:pt x="4" y="96"/>
                  </a:lnTo>
                  <a:lnTo>
                    <a:pt x="2" y="96"/>
                  </a:lnTo>
                  <a:lnTo>
                    <a:pt x="0" y="92"/>
                  </a:lnTo>
                  <a:lnTo>
                    <a:pt x="2" y="86"/>
                  </a:lnTo>
                  <a:lnTo>
                    <a:pt x="4" y="77"/>
                  </a:lnTo>
                  <a:lnTo>
                    <a:pt x="16" y="80"/>
                  </a:lnTo>
                  <a:lnTo>
                    <a:pt x="28" y="82"/>
                  </a:lnTo>
                  <a:lnTo>
                    <a:pt x="33" y="82"/>
                  </a:lnTo>
                  <a:lnTo>
                    <a:pt x="38" y="80"/>
                  </a:lnTo>
                  <a:lnTo>
                    <a:pt x="43" y="77"/>
                  </a:lnTo>
                  <a:lnTo>
                    <a:pt x="45" y="75"/>
                  </a:lnTo>
                  <a:lnTo>
                    <a:pt x="45" y="72"/>
                  </a:lnTo>
                  <a:lnTo>
                    <a:pt x="45" y="68"/>
                  </a:lnTo>
                  <a:lnTo>
                    <a:pt x="43" y="65"/>
                  </a:lnTo>
                  <a:lnTo>
                    <a:pt x="38" y="62"/>
                  </a:lnTo>
                  <a:lnTo>
                    <a:pt x="23" y="56"/>
                  </a:lnTo>
                  <a:lnTo>
                    <a:pt x="16" y="53"/>
                  </a:lnTo>
                  <a:lnTo>
                    <a:pt x="7" y="48"/>
                  </a:lnTo>
                  <a:lnTo>
                    <a:pt x="6" y="44"/>
                  </a:lnTo>
                  <a:lnTo>
                    <a:pt x="2" y="39"/>
                  </a:lnTo>
                  <a:lnTo>
                    <a:pt x="2" y="34"/>
                  </a:lnTo>
                  <a:lnTo>
                    <a:pt x="0" y="27"/>
                  </a:lnTo>
                  <a:lnTo>
                    <a:pt x="2" y="19"/>
                  </a:lnTo>
                  <a:lnTo>
                    <a:pt x="4" y="12"/>
                  </a:lnTo>
                  <a:lnTo>
                    <a:pt x="9" y="7"/>
                  </a:lnTo>
                  <a:lnTo>
                    <a:pt x="14" y="3"/>
                  </a:lnTo>
                  <a:lnTo>
                    <a:pt x="19" y="2"/>
                  </a:lnTo>
                  <a:lnTo>
                    <a:pt x="26" y="0"/>
                  </a:lnTo>
                  <a:lnTo>
                    <a:pt x="4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2" name="Freeform 12"/>
            <p:cNvSpPr>
              <a:spLocks noChangeArrowheads="1"/>
            </p:cNvSpPr>
            <p:nvPr/>
          </p:nvSpPr>
          <p:spPr bwMode="auto">
            <a:xfrm>
              <a:off x="5423" y="292"/>
              <a:ext cx="84" cy="95"/>
            </a:xfrm>
            <a:custGeom>
              <a:avLst/>
              <a:gdLst>
                <a:gd name="T0" fmla="*/ 24 w 84"/>
                <a:gd name="T1" fmla="*/ 0 h 95"/>
                <a:gd name="T2" fmla="*/ 24 w 84"/>
                <a:gd name="T3" fmla="*/ 40 h 95"/>
                <a:gd name="T4" fmla="*/ 55 w 84"/>
                <a:gd name="T5" fmla="*/ 0 h 95"/>
                <a:gd name="T6" fmla="*/ 82 w 84"/>
                <a:gd name="T7" fmla="*/ 0 h 95"/>
                <a:gd name="T8" fmla="*/ 48 w 84"/>
                <a:gd name="T9" fmla="*/ 45 h 95"/>
                <a:gd name="T10" fmla="*/ 84 w 84"/>
                <a:gd name="T11" fmla="*/ 93 h 95"/>
                <a:gd name="T12" fmla="*/ 84 w 84"/>
                <a:gd name="T13" fmla="*/ 93 h 95"/>
                <a:gd name="T14" fmla="*/ 77 w 84"/>
                <a:gd name="T15" fmla="*/ 95 h 95"/>
                <a:gd name="T16" fmla="*/ 68 w 84"/>
                <a:gd name="T17" fmla="*/ 95 h 95"/>
                <a:gd name="T18" fmla="*/ 68 w 84"/>
                <a:gd name="T19" fmla="*/ 95 h 95"/>
                <a:gd name="T20" fmla="*/ 62 w 84"/>
                <a:gd name="T21" fmla="*/ 95 h 95"/>
                <a:gd name="T22" fmla="*/ 55 w 84"/>
                <a:gd name="T23" fmla="*/ 93 h 95"/>
                <a:gd name="T24" fmla="*/ 55 w 84"/>
                <a:gd name="T25" fmla="*/ 93 h 95"/>
                <a:gd name="T26" fmla="*/ 41 w 84"/>
                <a:gd name="T27" fmla="*/ 74 h 95"/>
                <a:gd name="T28" fmla="*/ 26 w 84"/>
                <a:gd name="T29" fmla="*/ 52 h 95"/>
                <a:gd name="T30" fmla="*/ 26 w 84"/>
                <a:gd name="T31" fmla="*/ 52 h 95"/>
                <a:gd name="T32" fmla="*/ 24 w 84"/>
                <a:gd name="T33" fmla="*/ 55 h 95"/>
                <a:gd name="T34" fmla="*/ 24 w 84"/>
                <a:gd name="T35" fmla="*/ 60 h 95"/>
                <a:gd name="T36" fmla="*/ 24 w 84"/>
                <a:gd name="T37" fmla="*/ 95 h 95"/>
                <a:gd name="T38" fmla="*/ 0 w 84"/>
                <a:gd name="T39" fmla="*/ 95 h 95"/>
                <a:gd name="T40" fmla="*/ 0 w 84"/>
                <a:gd name="T41" fmla="*/ 0 h 95"/>
                <a:gd name="T42" fmla="*/ 24 w 84"/>
                <a:gd name="T43" fmla="*/ 0 h 9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4"/>
                <a:gd name="T67" fmla="*/ 0 h 95"/>
                <a:gd name="T68" fmla="*/ 84 w 84"/>
                <a:gd name="T69" fmla="*/ 95 h 9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4" h="95">
                  <a:moveTo>
                    <a:pt x="24" y="0"/>
                  </a:moveTo>
                  <a:lnTo>
                    <a:pt x="24" y="40"/>
                  </a:lnTo>
                  <a:lnTo>
                    <a:pt x="55" y="0"/>
                  </a:lnTo>
                  <a:lnTo>
                    <a:pt x="82" y="0"/>
                  </a:lnTo>
                  <a:lnTo>
                    <a:pt x="48" y="45"/>
                  </a:lnTo>
                  <a:lnTo>
                    <a:pt x="84" y="93"/>
                  </a:lnTo>
                  <a:lnTo>
                    <a:pt x="77" y="95"/>
                  </a:lnTo>
                  <a:lnTo>
                    <a:pt x="68" y="95"/>
                  </a:lnTo>
                  <a:lnTo>
                    <a:pt x="62" y="95"/>
                  </a:lnTo>
                  <a:lnTo>
                    <a:pt x="55" y="93"/>
                  </a:lnTo>
                  <a:lnTo>
                    <a:pt x="41" y="74"/>
                  </a:lnTo>
                  <a:lnTo>
                    <a:pt x="26" y="52"/>
                  </a:lnTo>
                  <a:lnTo>
                    <a:pt x="24" y="55"/>
                  </a:lnTo>
                  <a:lnTo>
                    <a:pt x="24" y="60"/>
                  </a:lnTo>
                  <a:lnTo>
                    <a:pt x="24" y="95"/>
                  </a:lnTo>
                  <a:lnTo>
                    <a:pt x="0" y="95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3" name="Freeform 13"/>
            <p:cNvSpPr>
              <a:spLocks noChangeArrowheads="1"/>
            </p:cNvSpPr>
            <p:nvPr/>
          </p:nvSpPr>
          <p:spPr bwMode="auto">
            <a:xfrm>
              <a:off x="5522" y="287"/>
              <a:ext cx="69" cy="101"/>
            </a:xfrm>
            <a:custGeom>
              <a:avLst/>
              <a:gdLst>
                <a:gd name="T0" fmla="*/ 67 w 69"/>
                <a:gd name="T1" fmla="*/ 28 h 101"/>
                <a:gd name="T2" fmla="*/ 67 w 69"/>
                <a:gd name="T3" fmla="*/ 28 h 101"/>
                <a:gd name="T4" fmla="*/ 67 w 69"/>
                <a:gd name="T5" fmla="*/ 35 h 101"/>
                <a:gd name="T6" fmla="*/ 64 w 69"/>
                <a:gd name="T7" fmla="*/ 41 h 101"/>
                <a:gd name="T8" fmla="*/ 57 w 69"/>
                <a:gd name="T9" fmla="*/ 55 h 101"/>
                <a:gd name="T10" fmla="*/ 45 w 69"/>
                <a:gd name="T11" fmla="*/ 69 h 101"/>
                <a:gd name="T12" fmla="*/ 33 w 69"/>
                <a:gd name="T13" fmla="*/ 81 h 101"/>
                <a:gd name="T14" fmla="*/ 33 w 69"/>
                <a:gd name="T15" fmla="*/ 81 h 101"/>
                <a:gd name="T16" fmla="*/ 34 w 69"/>
                <a:gd name="T17" fmla="*/ 81 h 101"/>
                <a:gd name="T18" fmla="*/ 40 w 69"/>
                <a:gd name="T19" fmla="*/ 81 h 101"/>
                <a:gd name="T20" fmla="*/ 69 w 69"/>
                <a:gd name="T21" fmla="*/ 81 h 101"/>
                <a:gd name="T22" fmla="*/ 69 w 69"/>
                <a:gd name="T23" fmla="*/ 101 h 101"/>
                <a:gd name="T24" fmla="*/ 0 w 69"/>
                <a:gd name="T25" fmla="*/ 101 h 101"/>
                <a:gd name="T26" fmla="*/ 0 w 69"/>
                <a:gd name="T27" fmla="*/ 81 h 101"/>
                <a:gd name="T28" fmla="*/ 0 w 69"/>
                <a:gd name="T29" fmla="*/ 81 h 101"/>
                <a:gd name="T30" fmla="*/ 24 w 69"/>
                <a:gd name="T31" fmla="*/ 57 h 101"/>
                <a:gd name="T32" fmla="*/ 36 w 69"/>
                <a:gd name="T33" fmla="*/ 43 h 101"/>
                <a:gd name="T34" fmla="*/ 40 w 69"/>
                <a:gd name="T35" fmla="*/ 36 h 101"/>
                <a:gd name="T36" fmla="*/ 41 w 69"/>
                <a:gd name="T37" fmla="*/ 31 h 101"/>
                <a:gd name="T38" fmla="*/ 41 w 69"/>
                <a:gd name="T39" fmla="*/ 31 h 101"/>
                <a:gd name="T40" fmla="*/ 41 w 69"/>
                <a:gd name="T41" fmla="*/ 26 h 101"/>
                <a:gd name="T42" fmla="*/ 40 w 69"/>
                <a:gd name="T43" fmla="*/ 24 h 101"/>
                <a:gd name="T44" fmla="*/ 34 w 69"/>
                <a:gd name="T45" fmla="*/ 21 h 101"/>
                <a:gd name="T46" fmla="*/ 29 w 69"/>
                <a:gd name="T47" fmla="*/ 19 h 101"/>
                <a:gd name="T48" fmla="*/ 24 w 69"/>
                <a:gd name="T49" fmla="*/ 19 h 101"/>
                <a:gd name="T50" fmla="*/ 24 w 69"/>
                <a:gd name="T51" fmla="*/ 19 h 101"/>
                <a:gd name="T52" fmla="*/ 14 w 69"/>
                <a:gd name="T53" fmla="*/ 21 h 101"/>
                <a:gd name="T54" fmla="*/ 2 w 69"/>
                <a:gd name="T55" fmla="*/ 24 h 101"/>
                <a:gd name="T56" fmla="*/ 2 w 69"/>
                <a:gd name="T57" fmla="*/ 24 h 101"/>
                <a:gd name="T58" fmla="*/ 0 w 69"/>
                <a:gd name="T59" fmla="*/ 19 h 101"/>
                <a:gd name="T60" fmla="*/ 0 w 69"/>
                <a:gd name="T61" fmla="*/ 12 h 101"/>
                <a:gd name="T62" fmla="*/ 0 w 69"/>
                <a:gd name="T63" fmla="*/ 7 h 101"/>
                <a:gd name="T64" fmla="*/ 0 w 69"/>
                <a:gd name="T65" fmla="*/ 7 h 101"/>
                <a:gd name="T66" fmla="*/ 2 w 69"/>
                <a:gd name="T67" fmla="*/ 4 h 101"/>
                <a:gd name="T68" fmla="*/ 5 w 69"/>
                <a:gd name="T69" fmla="*/ 2 h 101"/>
                <a:gd name="T70" fmla="*/ 14 w 69"/>
                <a:gd name="T71" fmla="*/ 0 h 101"/>
                <a:gd name="T72" fmla="*/ 29 w 69"/>
                <a:gd name="T73" fmla="*/ 0 h 101"/>
                <a:gd name="T74" fmla="*/ 29 w 69"/>
                <a:gd name="T75" fmla="*/ 0 h 101"/>
                <a:gd name="T76" fmla="*/ 45 w 69"/>
                <a:gd name="T77" fmla="*/ 0 h 101"/>
                <a:gd name="T78" fmla="*/ 50 w 69"/>
                <a:gd name="T79" fmla="*/ 2 h 101"/>
                <a:gd name="T80" fmla="*/ 57 w 69"/>
                <a:gd name="T81" fmla="*/ 4 h 101"/>
                <a:gd name="T82" fmla="*/ 60 w 69"/>
                <a:gd name="T83" fmla="*/ 9 h 101"/>
                <a:gd name="T84" fmla="*/ 65 w 69"/>
                <a:gd name="T85" fmla="*/ 12 h 101"/>
                <a:gd name="T86" fmla="*/ 67 w 69"/>
                <a:gd name="T87" fmla="*/ 19 h 101"/>
                <a:gd name="T88" fmla="*/ 67 w 69"/>
                <a:gd name="T89" fmla="*/ 28 h 101"/>
                <a:gd name="T90" fmla="*/ 67 w 69"/>
                <a:gd name="T91" fmla="*/ 28 h 1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9"/>
                <a:gd name="T139" fmla="*/ 0 h 101"/>
                <a:gd name="T140" fmla="*/ 69 w 69"/>
                <a:gd name="T141" fmla="*/ 101 h 10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9" h="101">
                  <a:moveTo>
                    <a:pt x="67" y="28"/>
                  </a:moveTo>
                  <a:lnTo>
                    <a:pt x="67" y="28"/>
                  </a:lnTo>
                  <a:lnTo>
                    <a:pt x="67" y="35"/>
                  </a:lnTo>
                  <a:lnTo>
                    <a:pt x="64" y="41"/>
                  </a:lnTo>
                  <a:lnTo>
                    <a:pt x="57" y="55"/>
                  </a:lnTo>
                  <a:lnTo>
                    <a:pt x="45" y="69"/>
                  </a:lnTo>
                  <a:lnTo>
                    <a:pt x="33" y="81"/>
                  </a:lnTo>
                  <a:lnTo>
                    <a:pt x="34" y="81"/>
                  </a:lnTo>
                  <a:lnTo>
                    <a:pt x="40" y="81"/>
                  </a:lnTo>
                  <a:lnTo>
                    <a:pt x="69" y="81"/>
                  </a:lnTo>
                  <a:lnTo>
                    <a:pt x="69" y="101"/>
                  </a:lnTo>
                  <a:lnTo>
                    <a:pt x="0" y="101"/>
                  </a:lnTo>
                  <a:lnTo>
                    <a:pt x="0" y="81"/>
                  </a:lnTo>
                  <a:lnTo>
                    <a:pt x="24" y="57"/>
                  </a:lnTo>
                  <a:lnTo>
                    <a:pt x="36" y="43"/>
                  </a:lnTo>
                  <a:lnTo>
                    <a:pt x="40" y="36"/>
                  </a:lnTo>
                  <a:lnTo>
                    <a:pt x="41" y="31"/>
                  </a:lnTo>
                  <a:lnTo>
                    <a:pt x="41" y="26"/>
                  </a:lnTo>
                  <a:lnTo>
                    <a:pt x="40" y="24"/>
                  </a:lnTo>
                  <a:lnTo>
                    <a:pt x="34" y="21"/>
                  </a:lnTo>
                  <a:lnTo>
                    <a:pt x="29" y="19"/>
                  </a:lnTo>
                  <a:lnTo>
                    <a:pt x="24" y="19"/>
                  </a:lnTo>
                  <a:lnTo>
                    <a:pt x="14" y="21"/>
                  </a:lnTo>
                  <a:lnTo>
                    <a:pt x="2" y="24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0" y="7"/>
                  </a:lnTo>
                  <a:lnTo>
                    <a:pt x="2" y="4"/>
                  </a:lnTo>
                  <a:lnTo>
                    <a:pt x="5" y="2"/>
                  </a:lnTo>
                  <a:lnTo>
                    <a:pt x="14" y="0"/>
                  </a:lnTo>
                  <a:lnTo>
                    <a:pt x="29" y="0"/>
                  </a:lnTo>
                  <a:lnTo>
                    <a:pt x="45" y="0"/>
                  </a:lnTo>
                  <a:lnTo>
                    <a:pt x="50" y="2"/>
                  </a:lnTo>
                  <a:lnTo>
                    <a:pt x="57" y="4"/>
                  </a:lnTo>
                  <a:lnTo>
                    <a:pt x="60" y="9"/>
                  </a:lnTo>
                  <a:lnTo>
                    <a:pt x="65" y="12"/>
                  </a:lnTo>
                  <a:lnTo>
                    <a:pt x="67" y="19"/>
                  </a:lnTo>
                  <a:lnTo>
                    <a:pt x="67" y="28"/>
                  </a:lnTo>
                  <a:close/>
                </a:path>
              </a:pathLst>
            </a:custGeom>
            <a:solidFill>
              <a:srgbClr val="50A12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076" name="Group 14"/>
          <p:cNvGrpSpPr>
            <a:grpSpLocks/>
          </p:cNvGrpSpPr>
          <p:nvPr/>
        </p:nvGrpSpPr>
        <p:grpSpPr bwMode="auto">
          <a:xfrm>
            <a:off x="4384675" y="6181725"/>
            <a:ext cx="2590800" cy="481013"/>
            <a:chOff x="2762" y="3894"/>
            <a:chExt cx="1632" cy="303"/>
          </a:xfrm>
        </p:grpSpPr>
        <p:grpSp>
          <p:nvGrpSpPr>
            <p:cNvPr id="3081" name="Group 15"/>
            <p:cNvGrpSpPr>
              <a:grpSpLocks/>
            </p:cNvGrpSpPr>
            <p:nvPr/>
          </p:nvGrpSpPr>
          <p:grpSpPr bwMode="auto">
            <a:xfrm>
              <a:off x="2762" y="3894"/>
              <a:ext cx="1632" cy="226"/>
              <a:chOff x="2762" y="3894"/>
              <a:chExt cx="1632" cy="226"/>
            </a:xfrm>
          </p:grpSpPr>
          <p:pic>
            <p:nvPicPr>
              <p:cNvPr id="3083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2762" y="3898"/>
                <a:ext cx="729" cy="22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3084" name="Picture 17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3578" y="3898"/>
                <a:ext cx="460" cy="21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3085" name="Picture 18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123" y="3894"/>
                <a:ext cx="272" cy="2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</p:grpSp>
        <p:pic>
          <p:nvPicPr>
            <p:cNvPr id="3082" name="Picture 19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122" y="4152"/>
              <a:ext cx="874" cy="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077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-166688"/>
            <a:ext cx="7272337" cy="1066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07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991475" cy="420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457200" y="63563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/>
          </p:nvPr>
        </p:nvSpPr>
        <p:spPr bwMode="auto">
          <a:xfrm>
            <a:off x="7235825" y="6381750"/>
            <a:ext cx="1798638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CC12E9-711D-4AEB-9B60-EF63DD1389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9.xml"/><Relationship Id="rId7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info.mfcr.cz/ares/ares_es.html.cz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vobodova@komora.cz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5.xml"/><Relationship Id="rId6" Type="http://schemas.openxmlformats.org/officeDocument/2006/relationships/hyperlink" Target="mailto:kbendikova@spcr.cz" TargetMode="External"/><Relationship Id="rId5" Type="http://schemas.openxmlformats.org/officeDocument/2006/relationships/hyperlink" Target="mailto:novotna@trexima.cz" TargetMode="External"/><Relationship Id="rId4" Type="http://schemas.openxmlformats.org/officeDocument/2006/relationships/hyperlink" Target="mailto:kubertova@komora.cz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novackova@komora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etr.havrda@nuv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nsp.cz/" TargetMode="External"/><Relationship Id="rId4" Type="http://schemas.openxmlformats.org/officeDocument/2006/relationships/hyperlink" Target="mailto:novackova@komora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505200" y="2057400"/>
            <a:ext cx="54102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/>
              <a:t>24.9.2013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 dirty="0" smtClean="0"/>
              <a:t>12.45 </a:t>
            </a:r>
            <a:r>
              <a:rPr lang="cs-CZ" b="1" dirty="0"/>
              <a:t>– 13.30 </a:t>
            </a:r>
            <a:endParaRPr lang="cs-CZ" b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800" b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Činnost týmu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zpětnovazebních konzultantů </a:t>
            </a:r>
            <a:r>
              <a:rPr lang="cs-CZ" sz="2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Plán návštěv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Příprava návštěvy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Vlastní návštěva a výstupy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b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Romana Nováčková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novackova@komora.</a:t>
            </a:r>
            <a:r>
              <a:rPr lang="cs-CZ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cz</a:t>
            </a:r>
            <a:endParaRPr lang="cs-CZ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 b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2400" b="1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>
              <a:buClr>
                <a:schemeClr val="bg1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dirty="0" smtClean="0"/>
              <a:t> </a:t>
            </a:r>
            <a:endParaRPr 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4213" y="79375"/>
            <a:ext cx="74168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Na Implementaci NSK se dále podílejí</a:t>
            </a:r>
            <a:endParaRPr lang="cs-CZ" sz="3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27088" y="1600200"/>
            <a:ext cx="7993062" cy="420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501F"/>
              </a:buClr>
              <a:buFont typeface="Times New Roman" pitchFamily="18" charset="0"/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000" b="1" dirty="0">
              <a:solidFill>
                <a:srgbClr val="00501F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235825" y="6381750"/>
            <a:ext cx="18002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0D1432-C9E9-4008-A251-90A57C3967FB}" type="slidenum">
              <a:rPr lang="cs-CZ" sz="1200">
                <a:solidFill>
                  <a:srgbClr val="FFFFFF"/>
                </a:solidFill>
                <a:latin typeface="Arial" charset="0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cs-CZ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3400" y="936055"/>
            <a:ext cx="8001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  <a:latin typeface="+mn-lt"/>
                <a:cs typeface="Arial" charset="0"/>
              </a:rPr>
              <a:t>Sektorové rady</a:t>
            </a:r>
          </a:p>
          <a:p>
            <a:pPr indent="355600">
              <a:buFont typeface="Arial" pitchFamily="34" charset="0"/>
              <a:buChar char="•"/>
            </a:pPr>
            <a:r>
              <a:rPr lang="cs-CZ" dirty="0" smtClean="0">
                <a:solidFill>
                  <a:srgbClr val="008000"/>
                </a:solidFill>
                <a:latin typeface="+mn-lt"/>
                <a:cs typeface="Arial" charset="0"/>
              </a:rPr>
              <a:t> </a:t>
            </a:r>
            <a:r>
              <a:rPr lang="cs-CZ" b="1" dirty="0" smtClean="0">
                <a:solidFill>
                  <a:srgbClr val="008000"/>
                </a:solidFill>
                <a:latin typeface="+mn-lt"/>
                <a:cs typeface="Arial" charset="0"/>
              </a:rPr>
              <a:t>Firmy hlášené v rámci hodnocení excelence 2012</a:t>
            </a:r>
          </a:p>
          <a:p>
            <a:r>
              <a:rPr lang="cs-CZ" dirty="0" smtClean="0">
                <a:solidFill>
                  <a:srgbClr val="008000"/>
                </a:solidFill>
                <a:latin typeface="+mn-lt"/>
                <a:cs typeface="Arial" charset="0"/>
              </a:rPr>
              <a:t>	Zajistit doklady (odpovědný člen SR, termín)</a:t>
            </a:r>
          </a:p>
          <a:p>
            <a:endParaRPr lang="cs-CZ" dirty="0" smtClean="0">
              <a:solidFill>
                <a:srgbClr val="008000"/>
              </a:solidFill>
              <a:latin typeface="+mn-lt"/>
              <a:cs typeface="Arial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b="1" dirty="0" smtClean="0">
                <a:solidFill>
                  <a:srgbClr val="008000"/>
                </a:solidFill>
                <a:latin typeface="+mn-lt"/>
                <a:cs typeface="Arial" charset="0"/>
              </a:rPr>
              <a:t>Členské organizace SR</a:t>
            </a:r>
          </a:p>
          <a:p>
            <a:pPr marL="742950" lvl="2" indent="-342900"/>
            <a:r>
              <a:rPr lang="cs-CZ" dirty="0" smtClean="0">
                <a:solidFill>
                  <a:srgbClr val="008000"/>
                </a:solidFill>
                <a:latin typeface="+mn-lt"/>
                <a:cs typeface="Arial" charset="0"/>
              </a:rPr>
              <a:t>Využívají a jak?</a:t>
            </a:r>
          </a:p>
          <a:p>
            <a:pPr marL="742950" lvl="2" indent="-342900"/>
            <a:r>
              <a:rPr lang="cs-CZ" dirty="0" smtClean="0">
                <a:solidFill>
                  <a:srgbClr val="008000"/>
                </a:solidFill>
                <a:latin typeface="+mn-lt"/>
                <a:cs typeface="Arial" charset="0"/>
              </a:rPr>
              <a:t>Nevyužívají – zdůvodnění?</a:t>
            </a:r>
          </a:p>
          <a:p>
            <a:pPr marL="742950" lvl="2" indent="-342900"/>
            <a:endParaRPr lang="cs-CZ" dirty="0" smtClean="0">
              <a:solidFill>
                <a:srgbClr val="008000"/>
              </a:solidFill>
              <a:latin typeface="+mn-lt"/>
              <a:cs typeface="Arial" charset="0"/>
            </a:endParaRPr>
          </a:p>
          <a:p>
            <a:r>
              <a:rPr lang="cs-CZ" b="1" dirty="0" smtClean="0">
                <a:solidFill>
                  <a:srgbClr val="008000"/>
                </a:solidFill>
                <a:latin typeface="+mn-lt"/>
                <a:cs typeface="Arial" charset="0"/>
              </a:rPr>
              <a:t>	</a:t>
            </a:r>
            <a:endParaRPr lang="cs-CZ" dirty="0" smtClean="0">
              <a:solidFill>
                <a:srgbClr val="008000"/>
              </a:solidFill>
              <a:latin typeface="+mn-lt"/>
              <a:cs typeface="Arial" charset="0"/>
            </a:endParaRPr>
          </a:p>
          <a:p>
            <a:pPr marL="342900" lvl="1" indent="-342900"/>
            <a:r>
              <a:rPr lang="cs-CZ" sz="2000" b="1" dirty="0" smtClean="0">
                <a:solidFill>
                  <a:schemeClr val="tx1"/>
                </a:solidFill>
                <a:latin typeface="+mn-lt"/>
                <a:cs typeface="Arial" charset="0"/>
              </a:rPr>
              <a:t>Konsorcium řešitelů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>
                <a:solidFill>
                  <a:srgbClr val="008000"/>
                </a:solidFill>
                <a:latin typeface="+mn-lt"/>
                <a:cs typeface="Arial" charset="0"/>
              </a:rPr>
              <a:t>Memorandum o spolupráci </a:t>
            </a:r>
            <a:r>
              <a:rPr lang="cs-CZ" dirty="0" err="1" smtClean="0">
                <a:solidFill>
                  <a:srgbClr val="008000"/>
                </a:solidFill>
                <a:latin typeface="+mn-lt"/>
                <a:cs typeface="Arial" charset="0"/>
              </a:rPr>
              <a:t>HKČR</a:t>
            </a:r>
            <a:r>
              <a:rPr lang="cs-CZ" dirty="0" smtClean="0">
                <a:solidFill>
                  <a:srgbClr val="008000"/>
                </a:solidFill>
                <a:latin typeface="+mn-lt"/>
                <a:cs typeface="Arial" charset="0"/>
              </a:rPr>
              <a:t> a </a:t>
            </a:r>
            <a:r>
              <a:rPr lang="cs-CZ" dirty="0" err="1" smtClean="0">
                <a:solidFill>
                  <a:srgbClr val="008000"/>
                </a:solidFill>
                <a:latin typeface="+mn-lt"/>
                <a:cs typeface="Arial" charset="0"/>
              </a:rPr>
              <a:t>GŘUP</a:t>
            </a:r>
            <a:r>
              <a:rPr lang="cs-CZ" dirty="0" smtClean="0">
                <a:solidFill>
                  <a:srgbClr val="008000"/>
                </a:solidFill>
                <a:latin typeface="+mn-lt"/>
                <a:cs typeface="Arial" charset="0"/>
              </a:rPr>
              <a:t>, zapojení pracovníků z </a:t>
            </a:r>
            <a:r>
              <a:rPr lang="cs-CZ" dirty="0" err="1" smtClean="0">
                <a:solidFill>
                  <a:srgbClr val="008000"/>
                </a:solidFill>
                <a:latin typeface="+mn-lt"/>
                <a:cs typeface="Arial" charset="0"/>
              </a:rPr>
              <a:t>UP</a:t>
            </a:r>
            <a:endParaRPr lang="cs-CZ" dirty="0" smtClean="0">
              <a:solidFill>
                <a:srgbClr val="008000"/>
              </a:solidFill>
              <a:latin typeface="+mn-lt"/>
              <a:cs typeface="Arial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>
                <a:solidFill>
                  <a:srgbClr val="008000"/>
                </a:solidFill>
                <a:latin typeface="+mn-lt"/>
                <a:cs typeface="Arial" charset="0"/>
              </a:rPr>
              <a:t>Široká veřejnost a odborníci, školy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>
                <a:solidFill>
                  <a:srgbClr val="008000"/>
                </a:solidFill>
                <a:latin typeface="+mn-lt"/>
                <a:cs typeface="Arial" charset="0"/>
              </a:rPr>
              <a:t>Ministerstva</a:t>
            </a:r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r>
              <a:rPr lang="cs-CZ" sz="1400" dirty="0" smtClean="0">
                <a:solidFill>
                  <a:srgbClr val="008000"/>
                </a:solidFill>
              </a:rPr>
              <a:t> 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46595">
            <a:off x="7049205" y="765791"/>
            <a:ext cx="1883654" cy="241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4648200" y="1905000"/>
          <a:ext cx="148907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6" name="List" showAsIcon="1" r:id="rId7" imgW="914400" imgH="771525" progId="Excel.Sheet.12">
                  <p:embed/>
                </p:oleObj>
              </mc:Choice>
              <mc:Fallback>
                <p:oleObj name="List" showAsIcon="1" r:id="rId7" imgW="914400" imgH="771525" progId="Excel.Sheet.12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05000"/>
                        <a:ext cx="1489075" cy="125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Nadpis 3"/>
          <p:cNvSpPr>
            <a:spLocks noGrp="1"/>
          </p:cNvSpPr>
          <p:nvPr>
            <p:ph type="title"/>
          </p:nvPr>
        </p:nvSpPr>
        <p:spPr>
          <a:xfrm>
            <a:off x="827088" y="222568"/>
            <a:ext cx="7273925" cy="504825"/>
          </a:xfrm>
        </p:spPr>
        <p:txBody>
          <a:bodyPr/>
          <a:lstStyle/>
          <a:p>
            <a:r>
              <a:rPr lang="cs-CZ" dirty="0" smtClean="0"/>
              <a:t>ZVK – Výstupy</a:t>
            </a:r>
          </a:p>
        </p:txBody>
      </p:sp>
      <p:sp>
        <p:nvSpPr>
          <p:cNvPr id="11266" name="Zástupný symbol pro obsah 4"/>
          <p:cNvSpPr>
            <a:spLocks noGrp="1"/>
          </p:cNvSpPr>
          <p:nvPr>
            <p:ph sz="half" idx="1"/>
          </p:nvPr>
        </p:nvSpPr>
        <p:spPr>
          <a:xfrm>
            <a:off x="609600" y="840508"/>
            <a:ext cx="8229600" cy="5407892"/>
          </a:xfrm>
        </p:spPr>
        <p:txBody>
          <a:bodyPr numCol="1"/>
          <a:lstStyle/>
          <a:p>
            <a:pPr lvl="0"/>
            <a:endParaRPr lang="cs-CZ" sz="2000" b="1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Pracovním sdíleným prostředím pro ZVK je tzv. projektový </a:t>
            </a: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„web agentura“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všechny pracovní podklady, PR materiály, vstup pro plán návštěv a reporty návštěv</a:t>
            </a:r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Zadejte </a:t>
            </a:r>
            <a:r>
              <a:rPr lang="cs-CZ" sz="2000" b="1" dirty="0"/>
              <a:t>si do kalendáře termíny pro </a:t>
            </a:r>
            <a:r>
              <a:rPr lang="cs-CZ" sz="2000" b="1" dirty="0" smtClean="0"/>
              <a:t>dodávání výstupů</a:t>
            </a:r>
            <a:r>
              <a:rPr lang="cs-CZ" sz="2000" dirty="0" smtClean="0"/>
              <a:t>:</a:t>
            </a:r>
            <a:endParaRPr lang="cs-CZ" sz="2000" b="1" dirty="0" smtClean="0">
              <a:solidFill>
                <a:srgbClr val="00B050"/>
              </a:solidFill>
            </a:endParaRPr>
          </a:p>
          <a:p>
            <a:pPr marL="0" lvl="0" indent="0"/>
            <a:r>
              <a:rPr lang="cs-CZ" sz="2000" b="1" dirty="0" smtClean="0">
                <a:solidFill>
                  <a:srgbClr val="FF0000"/>
                </a:solidFill>
              </a:rPr>
              <a:t>1. </a:t>
            </a:r>
            <a:r>
              <a:rPr lang="cs-CZ" sz="2000" b="1" dirty="0">
                <a:solidFill>
                  <a:srgbClr val="FF0000"/>
                </a:solidFill>
              </a:rPr>
              <a:t>K</a:t>
            </a:r>
            <a:r>
              <a:rPr lang="cs-CZ" sz="2000" b="1" dirty="0" smtClean="0">
                <a:solidFill>
                  <a:srgbClr val="FF0000"/>
                </a:solidFill>
              </a:rPr>
              <a:t>e 20. v měsíci: </a:t>
            </a:r>
            <a:r>
              <a:rPr lang="cs-CZ" sz="1800" b="1" dirty="0" smtClean="0"/>
              <a:t>plán </a:t>
            </a:r>
            <a:r>
              <a:rPr lang="cs-CZ" sz="1800" b="1" dirty="0"/>
              <a:t>návštěv </a:t>
            </a:r>
            <a:r>
              <a:rPr lang="cs-CZ" sz="1800" dirty="0" smtClean="0"/>
              <a:t>poslat emailem (vzor ke stažení na webu agentura) </a:t>
            </a:r>
            <a:r>
              <a:rPr lang="cs-CZ" sz="1800" u="sng" dirty="0" smtClean="0">
                <a:hlinkClick r:id="rId2"/>
              </a:rPr>
              <a:t>http</a:t>
            </a:r>
            <a:r>
              <a:rPr lang="cs-CZ" sz="1800" u="sng" dirty="0">
                <a:hlinkClick r:id="rId2"/>
              </a:rPr>
              <a:t>://wwwinfo.mfcr.cz/ares/ares_es.html.cz</a:t>
            </a:r>
            <a:r>
              <a:rPr lang="cs-CZ" sz="1800" dirty="0"/>
              <a:t> </a:t>
            </a:r>
            <a:endParaRPr lang="cs-CZ" sz="2000" dirty="0" smtClean="0"/>
          </a:p>
          <a:p>
            <a:pPr lvl="0"/>
            <a:endParaRPr lang="cs-CZ" sz="2000" b="1" dirty="0" smtClean="0">
              <a:solidFill>
                <a:srgbClr val="00B050"/>
              </a:solidFill>
            </a:endParaRPr>
          </a:p>
          <a:p>
            <a:pPr lvl="0"/>
            <a:r>
              <a:rPr lang="cs-CZ" sz="2000" b="1" dirty="0" smtClean="0">
                <a:solidFill>
                  <a:srgbClr val="FF0000"/>
                </a:solidFill>
              </a:rPr>
              <a:t>2. Do konce měsíce:</a:t>
            </a:r>
          </a:p>
          <a:p>
            <a:pPr marL="0" lvl="0" indent="0"/>
            <a:r>
              <a:rPr lang="cs-CZ" sz="2000" dirty="0" smtClean="0"/>
              <a:t>a) </a:t>
            </a:r>
            <a:r>
              <a:rPr lang="cs-CZ" sz="1800" dirty="0" smtClean="0"/>
              <a:t>zpracovat </a:t>
            </a:r>
            <a:r>
              <a:rPr lang="cs-CZ" sz="1800" b="1" dirty="0" smtClean="0">
                <a:solidFill>
                  <a:srgbClr val="00B050"/>
                </a:solidFill>
              </a:rPr>
              <a:t>výkaz</a:t>
            </a:r>
            <a:r>
              <a:rPr lang="cs-CZ" sz="1800" b="1" dirty="0" smtClean="0"/>
              <a:t> práce </a:t>
            </a:r>
            <a:r>
              <a:rPr lang="cs-CZ" sz="1800" dirty="0" smtClean="0"/>
              <a:t>– tvorba.narodnikvalifikace.cz</a:t>
            </a:r>
          </a:p>
          <a:p>
            <a:pPr marL="0" lvl="0" indent="0"/>
            <a:r>
              <a:rPr lang="cs-CZ" sz="1800" dirty="0" smtClean="0"/>
              <a:t>b) zpracovat </a:t>
            </a:r>
            <a:r>
              <a:rPr lang="cs-CZ" sz="1800" b="1" dirty="0" smtClean="0">
                <a:solidFill>
                  <a:srgbClr val="00B050"/>
                </a:solidFill>
              </a:rPr>
              <a:t>report</a:t>
            </a:r>
            <a:r>
              <a:rPr lang="cs-CZ" sz="1800" dirty="0" smtClean="0">
                <a:solidFill>
                  <a:srgbClr val="00B050"/>
                </a:solidFill>
              </a:rPr>
              <a:t> </a:t>
            </a:r>
            <a:r>
              <a:rPr lang="cs-CZ" sz="1800" dirty="0" smtClean="0"/>
              <a:t>z návštěvy – web agentura on-line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 smtClean="0"/>
              <a:t>K reportu na webu agentura jako přílohy </a:t>
            </a:r>
            <a:r>
              <a:rPr lang="cs-CZ" sz="1800" dirty="0" err="1" smtClean="0"/>
              <a:t>scanovat</a:t>
            </a:r>
            <a:r>
              <a:rPr lang="cs-CZ" sz="1800" dirty="0" smtClean="0"/>
              <a:t>/přikládat podklady k tvorbě (tj. RL, revize, stvrzovatele, </a:t>
            </a:r>
            <a:r>
              <a:rPr lang="cs-CZ" sz="1800" dirty="0" err="1" smtClean="0"/>
              <a:t>Aos</a:t>
            </a:r>
            <a:r>
              <a:rPr lang="cs-CZ" sz="1800" dirty="0" smtClean="0"/>
              <a:t>) příp. doklady o implementaci tj. </a:t>
            </a:r>
            <a:r>
              <a:rPr lang="cs-CZ" sz="1800" dirty="0" err="1" smtClean="0"/>
              <a:t>scan</a:t>
            </a:r>
            <a:r>
              <a:rPr lang="cs-CZ" sz="1800" dirty="0" smtClean="0"/>
              <a:t> inzerátu, </a:t>
            </a:r>
            <a:r>
              <a:rPr lang="cs-CZ" sz="1800" dirty="0" err="1" smtClean="0"/>
              <a:t>scan</a:t>
            </a:r>
            <a:r>
              <a:rPr lang="cs-CZ" sz="1800" dirty="0" smtClean="0"/>
              <a:t> školení….</a:t>
            </a:r>
            <a:endParaRPr lang="cs-CZ" sz="2000" dirty="0"/>
          </a:p>
          <a:p>
            <a:pPr lvl="0"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  <p:sp>
        <p:nvSpPr>
          <p:cNvPr id="11268" name="Zástupný symbol pro číslo snímk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644FA-43F3-482B-8885-C8B33D5CD28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4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Nadpis 3"/>
          <p:cNvSpPr>
            <a:spLocks noGrp="1"/>
          </p:cNvSpPr>
          <p:nvPr>
            <p:ph type="title"/>
          </p:nvPr>
        </p:nvSpPr>
        <p:spPr>
          <a:xfrm>
            <a:off x="827088" y="222568"/>
            <a:ext cx="7273925" cy="504825"/>
          </a:xfrm>
        </p:spPr>
        <p:txBody>
          <a:bodyPr/>
          <a:lstStyle/>
          <a:p>
            <a:r>
              <a:rPr lang="cs-CZ" dirty="0" smtClean="0"/>
              <a:t>Shrnutí – než vstoupíte do firmy</a:t>
            </a:r>
          </a:p>
        </p:txBody>
      </p:sp>
      <p:sp>
        <p:nvSpPr>
          <p:cNvPr id="11266" name="Zástupný symbol pro obsah 4"/>
          <p:cNvSpPr>
            <a:spLocks noGrp="1"/>
          </p:cNvSpPr>
          <p:nvPr>
            <p:ph sz="half" idx="1"/>
          </p:nvPr>
        </p:nvSpPr>
        <p:spPr>
          <a:xfrm>
            <a:off x="387928" y="1219200"/>
            <a:ext cx="8451272" cy="5029200"/>
          </a:xfrm>
        </p:spPr>
        <p:txBody>
          <a:bodyPr numCol="1"/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Soustavy </a:t>
            </a:r>
            <a:r>
              <a:rPr lang="cs-CZ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NSK/NSP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seznamte se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 stránkami</a:t>
            </a:r>
          </a:p>
          <a:p>
            <a:pPr marL="0" lvl="0" indent="0"/>
            <a:endParaRPr lang="cs-CZ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Osvojte si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přínosy NSK pro zaměstnavatele – viz. </a:t>
            </a: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TVORBA a IMPLEMENTACE NSK</a:t>
            </a:r>
          </a:p>
          <a:p>
            <a:pPr marL="0" lvl="0" indent="0"/>
            <a:endParaRPr lang="cs-CZ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Výstupy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budete získávat – </a:t>
            </a: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rodný </a:t>
            </a:r>
            <a:r>
              <a:rPr lang="cs-CZ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list, návrh na jeho revizi, Autorizovaná osoba, stvrzovatel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seznamte se s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nimi (viz. Web agentura)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Ověřte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funkčnost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on-line </a:t>
            </a: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přístupu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web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agentura a do tvorbanarodnikvalifikace.cz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  <p:sp>
        <p:nvSpPr>
          <p:cNvPr id="11268" name="Zástupný symbol pro číslo snímk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644FA-43F3-482B-8885-C8B33D5CD28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Nadpis 3"/>
          <p:cNvSpPr>
            <a:spLocks noGrp="1"/>
          </p:cNvSpPr>
          <p:nvPr>
            <p:ph type="title"/>
          </p:nvPr>
        </p:nvSpPr>
        <p:spPr>
          <a:xfrm>
            <a:off x="827088" y="222568"/>
            <a:ext cx="7273925" cy="504825"/>
          </a:xfrm>
        </p:spPr>
        <p:txBody>
          <a:bodyPr/>
          <a:lstStyle/>
          <a:p>
            <a:r>
              <a:rPr lang="cs-CZ" dirty="0" smtClean="0"/>
              <a:t>Další kroky</a:t>
            </a:r>
          </a:p>
        </p:txBody>
      </p:sp>
      <p:sp>
        <p:nvSpPr>
          <p:cNvPr id="11266" name="Zástupný symbol pro obsah 4"/>
          <p:cNvSpPr>
            <a:spLocks noGrp="1"/>
          </p:cNvSpPr>
          <p:nvPr>
            <p:ph sz="half" idx="1"/>
          </p:nvPr>
        </p:nvSpPr>
        <p:spPr>
          <a:xfrm>
            <a:off x="387928" y="1219200"/>
            <a:ext cx="8451272" cy="5029200"/>
          </a:xfrm>
        </p:spPr>
        <p:txBody>
          <a:bodyPr numCol="1"/>
          <a:lstStyle/>
          <a:p>
            <a:pPr lvl="0">
              <a:buFont typeface="Arial" panose="020B0604020202020204" pitchFamily="34" charset="0"/>
              <a:buChar char="•"/>
            </a:pP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Výkaz práce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září </a:t>
            </a:r>
            <a:r>
              <a:rPr lang="cs-CZ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tvorbanarodnikvalifikace.cz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zadat do 25.9.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Činnosti do výkazu práce: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Školení týmu </a:t>
            </a:r>
            <a:r>
              <a:rPr lang="cs-CZ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ZVK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24.9. – 6 hodin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Samostudium – kolik hodin?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/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Plán návštěv říjen </a:t>
            </a:r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 10 firem – poslat do 30.9. poslat na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Petr.</a:t>
            </a:r>
            <a:r>
              <a:rPr lang="cs-CZ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havrda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</a:t>
            </a:r>
            <a:r>
              <a:rPr lang="cs-CZ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nuv.cz</a:t>
            </a:r>
            <a:endParaRPr lang="cs-CZ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Kontakty z projektu Koncept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/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Společná porada týmu, úterý 26.11. od 13. hod – 15. hod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cs-CZ" sz="2000" dirty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  <p:sp>
        <p:nvSpPr>
          <p:cNvPr id="11268" name="Zástupný symbol pro číslo snímk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644FA-43F3-482B-8885-C8B33D5CD28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Nadpis 3"/>
          <p:cNvSpPr>
            <a:spLocks noGrp="1"/>
          </p:cNvSpPr>
          <p:nvPr>
            <p:ph type="title"/>
          </p:nvPr>
        </p:nvSpPr>
        <p:spPr>
          <a:xfrm>
            <a:off x="827088" y="222568"/>
            <a:ext cx="7273925" cy="504825"/>
          </a:xfrm>
        </p:spPr>
        <p:txBody>
          <a:bodyPr/>
          <a:lstStyle/>
          <a:p>
            <a:r>
              <a:rPr lang="cs-CZ" dirty="0" smtClean="0"/>
              <a:t>PR VZ NSK2 - kontakty</a:t>
            </a:r>
          </a:p>
        </p:txBody>
      </p:sp>
      <p:sp>
        <p:nvSpPr>
          <p:cNvPr id="11266" name="Zástupný symbol pro obsah 4"/>
          <p:cNvSpPr>
            <a:spLocks noGrp="1"/>
          </p:cNvSpPr>
          <p:nvPr>
            <p:ph sz="half" idx="1"/>
          </p:nvPr>
        </p:nvSpPr>
        <p:spPr>
          <a:xfrm>
            <a:off x="387928" y="840508"/>
            <a:ext cx="4519352" cy="2786612"/>
          </a:xfrm>
        </p:spPr>
        <p:txBody>
          <a:bodyPr numCol="1"/>
          <a:lstStyle/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800" b="1" dirty="0" smtClean="0">
                <a:solidFill>
                  <a:srgbClr val="45A12A"/>
                </a:solidFill>
              </a:rPr>
              <a:t>Neváhejte se na nás obrátit</a:t>
            </a:r>
          </a:p>
          <a:p>
            <a:pPr>
              <a:buBlip>
                <a:blip r:embed="rId2"/>
              </a:buBlip>
            </a:pPr>
            <a:r>
              <a:rPr lang="cs-CZ" sz="1400" dirty="0" smtClean="0"/>
              <a:t>Vytvoříme prezentace na Vaše vystoupení</a:t>
            </a:r>
          </a:p>
          <a:p>
            <a:pPr algn="just">
              <a:buBlip>
                <a:blip r:embed="rId2"/>
              </a:buBlip>
            </a:pPr>
            <a:r>
              <a:rPr lang="cs-CZ" sz="1400" dirty="0" smtClean="0"/>
              <a:t>Pomůžeme s články</a:t>
            </a:r>
          </a:p>
          <a:p>
            <a:pPr>
              <a:buBlip>
                <a:blip r:embed="rId2"/>
              </a:buBlip>
            </a:pPr>
            <a:r>
              <a:rPr lang="cs-CZ" sz="1400" dirty="0" smtClean="0"/>
              <a:t>Budete vědět o probíhající zkoušce PK      </a:t>
            </a:r>
          </a:p>
          <a:p>
            <a:pPr>
              <a:buNone/>
            </a:pPr>
            <a:r>
              <a:rPr lang="cs-CZ" sz="1400" dirty="0" smtClean="0"/>
              <a:t>	z Vašeho oboru, o které by bylo dobré napsat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cs-CZ" sz="1400" dirty="0" smtClean="0"/>
              <a:t>S podnětem  jak efektivně a nenákladně </a:t>
            </a:r>
            <a:r>
              <a:rPr lang="cs-CZ" sz="1100" dirty="0" smtClean="0"/>
              <a:t>(bohužel PR NSK nemá takové prostředky na PR jako mělo NSP) </a:t>
            </a:r>
            <a:r>
              <a:rPr lang="cs-CZ" sz="1400" dirty="0" smtClean="0"/>
              <a:t>prezentovat dobré výsledky Vaší práce </a:t>
            </a:r>
          </a:p>
          <a:p>
            <a:pPr algn="ctr">
              <a:spcBef>
                <a:spcPts val="0"/>
              </a:spcBef>
              <a:buNone/>
            </a:pPr>
            <a:endParaRPr lang="cs-CZ" sz="1800" b="1" dirty="0" smtClean="0">
              <a:solidFill>
                <a:srgbClr val="45A12A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cs-CZ" sz="1800" b="1" dirty="0" smtClean="0">
                <a:solidFill>
                  <a:srgbClr val="45A12A"/>
                </a:solidFill>
              </a:rPr>
              <a:t>kontaktujte nás!</a:t>
            </a:r>
          </a:p>
          <a:p>
            <a:pPr>
              <a:buNone/>
            </a:pPr>
            <a:endParaRPr lang="cs-CZ" sz="1400" b="1" dirty="0" smtClean="0">
              <a:solidFill>
                <a:srgbClr val="45A12A"/>
              </a:solidFill>
            </a:endParaRPr>
          </a:p>
          <a:p>
            <a:pPr>
              <a:buNone/>
            </a:pPr>
            <a:endParaRPr lang="cs-CZ" sz="1400" b="1" dirty="0" smtClean="0">
              <a:solidFill>
                <a:srgbClr val="45A12A"/>
              </a:solidFill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  <p:sp>
        <p:nvSpPr>
          <p:cNvPr id="11268" name="Zástupný symbol pro číslo snímku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1644FA-43F3-482B-8885-C8B33D5CD28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71463" y="3805381"/>
            <a:ext cx="25179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endParaRPr lang="cs-CZ" sz="1400" b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cs-CZ" sz="1400" b="1" dirty="0" smtClean="0">
                <a:solidFill>
                  <a:srgbClr val="00B050"/>
                </a:solidFill>
              </a:rPr>
              <a:t>		</a:t>
            </a:r>
          </a:p>
          <a:p>
            <a:pPr algn="just">
              <a:buFont typeface="Arial" pitchFamily="34" charset="0"/>
              <a:buChar char="•"/>
            </a:pPr>
            <a:r>
              <a:rPr lang="cs-CZ" sz="1400" dirty="0" smtClean="0">
                <a:solidFill>
                  <a:srgbClr val="45A12A"/>
                </a:solidFill>
              </a:rPr>
              <a:t> </a:t>
            </a:r>
            <a:r>
              <a:rPr lang="cs-CZ" sz="1400" b="1" dirty="0" smtClean="0">
                <a:solidFill>
                  <a:srgbClr val="45A12A"/>
                </a:solidFill>
              </a:rPr>
              <a:t>Jana Svobodová</a:t>
            </a:r>
            <a:r>
              <a:rPr lang="cs-CZ" sz="1400" dirty="0" smtClean="0"/>
              <a:t>11 809</a:t>
            </a:r>
          </a:p>
          <a:p>
            <a:pPr algn="just">
              <a:buNone/>
            </a:pPr>
            <a:r>
              <a:rPr lang="cs-CZ" sz="1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3"/>
              </a:rPr>
              <a:t>svobodova@komora.cz</a:t>
            </a:r>
            <a:endParaRPr lang="cs-CZ" sz="1400" dirty="0" smtClean="0"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endParaRPr lang="cs-CZ" sz="14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1400" b="1" dirty="0" smtClean="0">
                <a:solidFill>
                  <a:srgbClr val="45A12A"/>
                </a:solidFill>
              </a:rPr>
              <a:t> Monika Kubertová</a:t>
            </a:r>
          </a:p>
          <a:p>
            <a:pPr algn="just">
              <a:buNone/>
            </a:pPr>
            <a:r>
              <a:rPr lang="cs-CZ" sz="1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4"/>
              </a:rPr>
              <a:t>kubertova</a:t>
            </a:r>
            <a:r>
              <a:rPr lang="cs-CZ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4"/>
              </a:rPr>
              <a:t>@komora.cz</a:t>
            </a:r>
            <a:r>
              <a:rPr lang="cs-CZ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just">
              <a:buNone/>
            </a:pPr>
            <a:endParaRPr lang="cs-CZ" sz="1400" dirty="0" smtClean="0"/>
          </a:p>
          <a:p>
            <a:pPr algn="just">
              <a:buNone/>
            </a:pPr>
            <a:r>
              <a:rPr lang="cs-CZ" sz="1400" dirty="0" smtClean="0"/>
              <a:t>		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914274" y="4211782"/>
            <a:ext cx="2387398" cy="1732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cs-CZ" sz="1400" b="1" dirty="0" smtClean="0">
                <a:solidFill>
                  <a:srgbClr val="45A12A"/>
                </a:solidFill>
              </a:rPr>
              <a:t> Eva Novotná</a:t>
            </a:r>
          </a:p>
          <a:p>
            <a:pPr lvl="0" algn="just">
              <a:spcAft>
                <a:spcPts val="1800"/>
              </a:spcAft>
            </a:pPr>
            <a:r>
              <a:rPr lang="cs-CZ" sz="1400" dirty="0" err="1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5"/>
              </a:rPr>
              <a:t>novotna</a:t>
            </a:r>
            <a:r>
              <a:rPr lang="cs-CZ" sz="14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5"/>
              </a:rPr>
              <a:t>@</a:t>
            </a:r>
            <a:r>
              <a:rPr lang="cs-CZ" sz="1400" dirty="0" err="1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5"/>
              </a:rPr>
              <a:t>trexima.cz</a:t>
            </a:r>
            <a:r>
              <a:rPr lang="cs-CZ" sz="14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cs-CZ" sz="1400" dirty="0" smtClean="0">
                <a:solidFill>
                  <a:prstClr val="black"/>
                </a:solidFill>
              </a:rPr>
              <a:t>		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1400" b="1" dirty="0" smtClean="0">
                <a:solidFill>
                  <a:srgbClr val="45A12A"/>
                </a:solidFill>
              </a:rPr>
              <a:t> Kristýna Bendíková</a:t>
            </a:r>
          </a:p>
          <a:p>
            <a:pPr lvl="0" algn="just"/>
            <a:r>
              <a:rPr lang="cs-CZ" sz="1400" dirty="0" err="1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6"/>
              </a:rPr>
              <a:t>kbendikova</a:t>
            </a:r>
            <a:r>
              <a:rPr lang="cs-CZ" sz="14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6"/>
              </a:rPr>
              <a:t>@</a:t>
            </a:r>
            <a:r>
              <a:rPr lang="cs-CZ" sz="1400" dirty="0" err="1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6"/>
              </a:rPr>
              <a:t>spcr.cz</a:t>
            </a:r>
            <a:r>
              <a:rPr lang="cs-CZ" sz="1400" dirty="0" smtClean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43055" y="805028"/>
            <a:ext cx="3405068" cy="494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3505200" y="1981200"/>
            <a:ext cx="5408613" cy="179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dirty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cs-CZ" sz="3600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cs-CZ" sz="3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Děkujeme </a:t>
            </a:r>
            <a:r>
              <a:rPr lang="cs-CZ" sz="3600" b="1" dirty="0">
                <a:solidFill>
                  <a:srgbClr val="FFFFFF"/>
                </a:solidFill>
                <a:latin typeface="Arial" charset="0"/>
                <a:cs typeface="Arial" charset="0"/>
              </a:rPr>
              <a:t>za </a:t>
            </a:r>
            <a:r>
              <a:rPr lang="cs-CZ" sz="3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pozornost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3600" b="1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Těšíme se na spolupráci </a:t>
            </a:r>
            <a:r>
              <a:rPr lang="cs-CZ" sz="3600" dirty="0" smtClean="0">
                <a:solidFill>
                  <a:srgbClr val="FFFFFF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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3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347472" indent="-347472" eaLnBrk="0" hangingPunct="0">
              <a:spcBef>
                <a:spcPts val="500"/>
              </a:spcBef>
              <a:spcAft>
                <a:spcPts val="0"/>
              </a:spcAft>
            </a:pPr>
            <a:r>
              <a:rPr lang="cs-CZ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Romana Nováčková, </a:t>
            </a:r>
            <a:r>
              <a:rPr lang="cs-CZ" dirty="0" smtClean="0">
                <a:solidFill>
                  <a:srgbClr val="FFFFFF"/>
                </a:solidFill>
                <a:latin typeface="Arial" charset="0"/>
                <a:cs typeface="Arial" charset="0"/>
                <a:hlinkClick r:id="rId3"/>
              </a:rPr>
              <a:t>novackova</a:t>
            </a:r>
            <a:r>
              <a:rPr lang="cs-CZ" dirty="0" smtClean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@komora.cz</a:t>
            </a:r>
            <a:endParaRPr lang="cs-CZ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7472" indent="-347472" eaLnBrk="0" hangingPunct="0">
              <a:spcBef>
                <a:spcPts val="500"/>
              </a:spcBef>
              <a:spcAft>
                <a:spcPts val="0"/>
              </a:spcAft>
            </a:pPr>
            <a:r>
              <a:rPr lang="cs-CZ" dirty="0" smtClean="0">
                <a:latin typeface="Arial"/>
                <a:cs typeface="Arial"/>
              </a:rPr>
              <a:t>Petr Havrda</a:t>
            </a:r>
            <a:r>
              <a:rPr lang="cs-CZ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cs-CZ" dirty="0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petr.havrda@nuv.cz</a:t>
            </a:r>
            <a:endParaRPr lang="cs-CZ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7472" indent="-347472" eaLnBrk="0" hangingPunct="0">
              <a:spcBef>
                <a:spcPts val="500"/>
              </a:spcBef>
              <a:spcAft>
                <a:spcPts val="0"/>
              </a:spcAft>
            </a:pPr>
            <a:endParaRPr lang="cs-CZ" sz="1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4213" y="79375"/>
            <a:ext cx="74168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ZVK – plán a příprava na návštěvu</a:t>
            </a:r>
            <a:endParaRPr lang="cs-CZ" sz="3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27088" y="2971800"/>
            <a:ext cx="7993062" cy="283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501F"/>
              </a:buClr>
              <a:buFont typeface="Times New Roman" pitchFamily="18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000" b="1" dirty="0">
              <a:solidFill>
                <a:srgbClr val="00501F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235825" y="6381750"/>
            <a:ext cx="18002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0D1432-C9E9-4008-A251-90A57C3967FB}" type="slidenum">
              <a:rPr lang="cs-CZ" sz="1200">
                <a:solidFill>
                  <a:srgbClr val="FFFFFF"/>
                </a:solidFill>
                <a:latin typeface="Arial" charset="0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cs-CZ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4213" y="912436"/>
            <a:ext cx="8001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Plán návštěv </a:t>
            </a:r>
            <a:r>
              <a:rPr lang="cs-CZ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ke </a:t>
            </a:r>
            <a:r>
              <a:rPr lang="cs-CZ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20. v </a:t>
            </a:r>
            <a:r>
              <a:rPr lang="cs-CZ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měsíci zašlete vyplněný plán 8 návštěv na daný měsíc v počtu  </a:t>
            </a:r>
            <a:r>
              <a:rPr lang="cs-CZ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emailem </a:t>
            </a:r>
            <a:r>
              <a:rPr lang="cs-CZ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novackova@komora.cz</a:t>
            </a:r>
            <a:r>
              <a:rPr lang="cs-CZ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(vzor </a:t>
            </a:r>
            <a:r>
              <a:rPr lang="cs-CZ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 stažení na webu agentura) </a:t>
            </a:r>
            <a:endParaRPr lang="cs-CZ" b="1" dirty="0" smtClean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Příprava</a:t>
            </a:r>
            <a:r>
              <a:rPr lang="cs-CZ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s čím vstupujeme do firmy? </a:t>
            </a:r>
            <a:endParaRPr lang="cs-CZ" sz="1600" dirty="0" smtClean="0">
              <a:solidFill>
                <a:srgbClr val="008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cs-CZ" sz="1600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r>
              <a:rPr lang="cs-CZ" sz="1400" dirty="0" smtClean="0">
                <a:solidFill>
                  <a:srgbClr val="008000"/>
                </a:solidFill>
              </a:rPr>
              <a:t> 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54675"/>
              </p:ext>
            </p:extLst>
          </p:nvPr>
        </p:nvGraphicFramePr>
        <p:xfrm>
          <a:off x="785019" y="2438400"/>
          <a:ext cx="8077199" cy="3840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/>
                <a:gridCol w="3124199"/>
              </a:tblGrid>
              <a:tr h="323563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Vstupy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Kde najdu</a:t>
                      </a:r>
                      <a:endParaRPr lang="cs-CZ" sz="1600" b="1" dirty="0"/>
                    </a:p>
                  </a:txBody>
                  <a:tcPr/>
                </a:tc>
              </a:tr>
              <a:tr h="350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Profil firmy dle www</a:t>
                      </a:r>
                      <a:r>
                        <a:rPr lang="cs-CZ" sz="1400" baseline="0" dirty="0" smtClean="0"/>
                        <a:t> – aktuálně </a:t>
                      </a:r>
                      <a:r>
                        <a:rPr lang="cs-CZ" sz="1400" dirty="0" smtClean="0"/>
                        <a:t>nabízená volná místa , regionální deníky – inzerce, stránky </a:t>
                      </a:r>
                      <a:r>
                        <a:rPr lang="cs-CZ" sz="1400" smtClean="0"/>
                        <a:t>úřadů práce</a:t>
                      </a:r>
                      <a:endParaRPr lang="cs-CZ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www firmy</a:t>
                      </a:r>
                      <a:endParaRPr lang="cs-CZ" sz="1400" dirty="0"/>
                    </a:p>
                  </a:txBody>
                  <a:tcPr/>
                </a:tc>
              </a:tr>
              <a:tr h="500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Porovnání www NSP / NSK   - existuje typová pozice příp. PK, ověření plánu PK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Web agentura</a:t>
                      </a:r>
                      <a:r>
                        <a:rPr lang="cs-CZ" sz="1400" baseline="0" dirty="0" smtClean="0"/>
                        <a:t> – PK schválené k tvorbě 2013</a:t>
                      </a:r>
                      <a:endParaRPr lang="cs-CZ" sz="1400" dirty="0"/>
                    </a:p>
                  </a:txBody>
                  <a:tcPr/>
                </a:tc>
              </a:tr>
              <a:tr h="705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Vytištěné povolání / kvalifikační, hodnotící</a:t>
                      </a:r>
                      <a:r>
                        <a:rPr lang="cs-CZ" sz="1400" baseline="0" dirty="0" smtClean="0"/>
                        <a:t> </a:t>
                      </a:r>
                      <a:r>
                        <a:rPr lang="cs-CZ" sz="1400" dirty="0" smtClean="0"/>
                        <a:t>standard</a:t>
                      </a:r>
                      <a:r>
                        <a:rPr lang="cs-CZ" sz="1400" baseline="0" dirty="0" smtClean="0"/>
                        <a:t> </a:t>
                      </a:r>
                      <a:r>
                        <a:rPr lang="cs-CZ" sz="1400" dirty="0" smtClean="0"/>
                        <a:t>dle poptávky volných míst, příp. oboru firmy – pro prezentaci na místě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aseline="0" dirty="0" smtClean="0">
                          <a:hlinkClick r:id="rId5"/>
                        </a:rPr>
                        <a:t>www.nsp.cz</a:t>
                      </a:r>
                      <a:r>
                        <a:rPr lang="cs-CZ" sz="1400" baseline="0" dirty="0" smtClean="0"/>
                        <a:t> pro povolání, www.narodnikvalifikace.cz pro PK</a:t>
                      </a:r>
                      <a:endParaRPr lang="cs-CZ" sz="14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0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Složení SR – kdo z firem je zastoupen v SR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Počty zkoušek v daném oboru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Web agentura – seznam SR</a:t>
                      </a:r>
                      <a:endParaRPr lang="cs-CZ" sz="1400" dirty="0"/>
                    </a:p>
                  </a:txBody>
                  <a:tcPr/>
                </a:tc>
              </a:tr>
              <a:tr h="500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Příklady využití v regionu – Report návštěv „ IN „</a:t>
                      </a:r>
                    </a:p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Web agentura – REFERENCE</a:t>
                      </a:r>
                      <a:r>
                        <a:rPr lang="cs-CZ" sz="1400" baseline="0" dirty="0" smtClean="0"/>
                        <a:t> NSK</a:t>
                      </a:r>
                      <a:endParaRPr lang="cs-CZ" sz="1400" dirty="0"/>
                    </a:p>
                  </a:txBody>
                  <a:tcPr/>
                </a:tc>
              </a:tr>
              <a:tr h="35057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Aktuální</a:t>
                      </a:r>
                      <a:r>
                        <a:rPr lang="cs-CZ" sz="1400" baseline="0" dirty="0" smtClean="0"/>
                        <a:t> počet prozkoušených PK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Web agentura  - Přehled zkoušek PK</a:t>
                      </a:r>
                      <a:endParaRPr lang="cs-CZ" sz="1400" dirty="0"/>
                    </a:p>
                  </a:txBody>
                  <a:tcPr/>
                </a:tc>
              </a:tr>
              <a:tr h="35057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Podklady</a:t>
                      </a:r>
                      <a:r>
                        <a:rPr lang="cs-CZ" sz="1400" baseline="0" dirty="0" smtClean="0"/>
                        <a:t> pro tvorbu RL/revize/ </a:t>
                      </a:r>
                      <a:r>
                        <a:rPr lang="cs-CZ" sz="1400" baseline="0" dirty="0" err="1" smtClean="0"/>
                        <a:t>ident</a:t>
                      </a:r>
                      <a:r>
                        <a:rPr lang="cs-CZ" sz="1400" baseline="0" dirty="0" smtClean="0"/>
                        <a:t>. list stvrzovatele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Web agentura</a:t>
                      </a:r>
                      <a:r>
                        <a:rPr lang="cs-CZ" sz="1400" baseline="0" dirty="0" smtClean="0"/>
                        <a:t> – příslušná složka 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514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4213" y="79375"/>
            <a:ext cx="74168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ZVK – sjednání návštěvy</a:t>
            </a:r>
            <a:endParaRPr lang="cs-CZ" sz="3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235825" y="6381750"/>
            <a:ext cx="18002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0D1432-C9E9-4008-A251-90A57C3967FB}" type="slidenum">
              <a:rPr lang="cs-CZ" sz="1200">
                <a:solidFill>
                  <a:srgbClr val="FFFFFF"/>
                </a:solidFill>
                <a:latin typeface="Arial" charset="0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cs-CZ" sz="1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280326"/>
              </p:ext>
            </p:extLst>
          </p:nvPr>
        </p:nvGraphicFramePr>
        <p:xfrm>
          <a:off x="380999" y="1066801"/>
          <a:ext cx="8229601" cy="443159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43001"/>
                <a:gridCol w="7086600"/>
              </a:tblGrid>
              <a:tr h="380999">
                <a:tc rowSpan="7">
                  <a:txBody>
                    <a:bodyPr/>
                    <a:lstStyle/>
                    <a:p>
                      <a:pPr algn="l"/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Co nabízíme</a:t>
                      </a:r>
                      <a:endParaRPr lang="cs-CZ" sz="1400" b="0" baseline="0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Setkání se zástupcem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regionálního partnera HK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8767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Představení nového nástroje pro vyhledávání 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kvalifikovaných odborníků z pracovního trhu, novou cestu pro odměňování nebo porovnání výkonu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9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Spolupráci při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mapování personálních potřeb, pomoc při komunikaci s obornými techn. školami, příp. vzdělavateli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64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Informace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o „</a:t>
                      </a:r>
                      <a:r>
                        <a:rPr lang="cs-CZ" sz="1600" b="0" baseline="0" dirty="0" err="1" smtClean="0">
                          <a:solidFill>
                            <a:schemeClr val="tx1"/>
                          </a:solidFill>
                        </a:rPr>
                        <a:t>konkurenci“v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kontextu využívání NSK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19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Možnost zapojení odborníků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z firmy do projektu (honorovaná činnost)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9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Téma ke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spolupráci na úřadech práce,  n</a:t>
                      </a: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ovou cestu 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využívání rekvalifikací</a:t>
                      </a:r>
                      <a:endParaRPr lang="cs-CZ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19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Podporu při spolupráci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a komunikaci mezi zaměstnavateli, cechy, živnost. Společenstvy a vzdělavateli</a:t>
                      </a:r>
                      <a:endParaRPr lang="cs-CZ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1904">
                <a:tc>
                  <a:txBody>
                    <a:bodyPr/>
                    <a:lstStyle/>
                    <a:p>
                      <a:pPr algn="l"/>
                      <a:endParaRPr lang="cs-CZ" sz="1400" b="0" baseline="0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Ocenění firmy za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</a:rPr>
                        <a:t> inovátorský přístup při využívání NSK</a:t>
                      </a:r>
                      <a:endParaRPr lang="cs-CZ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047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4213" y="79375"/>
            <a:ext cx="74168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ZVK – průběh návštěvy</a:t>
            </a:r>
            <a:endParaRPr lang="cs-CZ" sz="3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27088" y="1600200"/>
            <a:ext cx="7993062" cy="420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501F"/>
              </a:buClr>
              <a:buFont typeface="Times New Roman" pitchFamily="18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000" b="1" dirty="0">
              <a:solidFill>
                <a:srgbClr val="00501F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235825" y="6381750"/>
            <a:ext cx="18002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0D1432-C9E9-4008-A251-90A57C3967FB}" type="slidenum">
              <a:rPr lang="cs-CZ" sz="1200">
                <a:solidFill>
                  <a:srgbClr val="FFFFFF"/>
                </a:solidFill>
                <a:latin typeface="Arial" charset="0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cs-CZ" sz="1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3400" y="762000"/>
            <a:ext cx="8382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+mn-lt"/>
              </a:rPr>
              <a:t>Průběh</a:t>
            </a:r>
            <a:r>
              <a:rPr lang="cs-CZ" b="1" dirty="0" smtClean="0">
                <a:solidFill>
                  <a:srgbClr val="008000"/>
                </a:solidFill>
                <a:latin typeface="+mn-lt"/>
              </a:rPr>
              <a:t> návštěvy -</a:t>
            </a:r>
            <a:r>
              <a:rPr lang="cs-CZ" dirty="0" smtClean="0">
                <a:solidFill>
                  <a:srgbClr val="008000"/>
                </a:solidFill>
              </a:rPr>
              <a:t> všechny uvedené dotazy směřují na možnost využití NSK/NSP </a:t>
            </a:r>
            <a:r>
              <a:rPr lang="cs-CZ" b="1" dirty="0" smtClean="0">
                <a:solidFill>
                  <a:srgbClr val="008000"/>
                </a:solidFill>
                <a:latin typeface="+mn-lt"/>
              </a:rPr>
              <a:t>:</a:t>
            </a: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endParaRPr lang="cs-CZ" b="1" dirty="0" smtClean="0">
              <a:solidFill>
                <a:srgbClr val="008000"/>
              </a:solidFill>
              <a:latin typeface="+mn-lt"/>
            </a:endParaRPr>
          </a:p>
          <a:p>
            <a:r>
              <a:rPr lang="cs-CZ" sz="1400" dirty="0" smtClean="0">
                <a:solidFill>
                  <a:srgbClr val="008000"/>
                </a:solidFill>
              </a:rPr>
              <a:t> 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236102"/>
              </p:ext>
            </p:extLst>
          </p:nvPr>
        </p:nvGraphicFramePr>
        <p:xfrm>
          <a:off x="228600" y="1203484"/>
          <a:ext cx="8763000" cy="49987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75040"/>
                <a:gridCol w="2715255"/>
                <a:gridCol w="4772705"/>
              </a:tblGrid>
              <a:tr h="650748">
                <a:tc rowSpan="8">
                  <a:txBody>
                    <a:bodyPr/>
                    <a:lstStyle/>
                    <a:p>
                      <a:pPr algn="l"/>
                      <a:r>
                        <a:rPr lang="cs-CZ" sz="14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S-</a:t>
                      </a:r>
                      <a:r>
                        <a:rPr lang="cs-CZ" sz="1400" b="0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ituační</a:t>
                      </a:r>
                      <a:r>
                        <a:rPr lang="cs-CZ" sz="1400" b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otázky</a:t>
                      </a:r>
                      <a:endParaRPr lang="cs-CZ" sz="1400" b="0" baseline="0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  <a:p>
                      <a:pPr algn="l"/>
                      <a:endParaRPr lang="cs-CZ" sz="1400" b="0" baseline="0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P-</a:t>
                      </a:r>
                      <a:r>
                        <a:rPr lang="cs-CZ" sz="1400" b="0" baseline="0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roblém</a:t>
                      </a:r>
                      <a:r>
                        <a:rPr lang="cs-CZ" sz="1400" b="0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:</a:t>
                      </a:r>
                    </a:p>
                    <a:p>
                      <a:pPr algn="l"/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„</a:t>
                      </a:r>
                      <a:r>
                        <a:rPr lang="cs-CZ" sz="1400" b="0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Co vidíte jako zásadní?“</a:t>
                      </a:r>
                    </a:p>
                    <a:p>
                      <a:pPr algn="l"/>
                      <a:endParaRPr lang="cs-CZ" sz="1400" b="1" baseline="0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I –</a:t>
                      </a:r>
                      <a:r>
                        <a:rPr lang="cs-CZ" sz="1400" b="0" baseline="0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ndikace</a:t>
                      </a:r>
                      <a:r>
                        <a:rPr lang="cs-CZ" sz="1400" b="0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řešení: „Pomohlo by Vám…“</a:t>
                      </a:r>
                    </a:p>
                    <a:p>
                      <a:pPr algn="l"/>
                      <a:endParaRPr lang="cs-CZ" sz="1400" b="1" baseline="0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N –</a:t>
                      </a:r>
                      <a:r>
                        <a:rPr lang="cs-CZ" sz="1400" b="0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návrh řešení</a:t>
                      </a:r>
                    </a:p>
                    <a:p>
                      <a:pPr algn="l"/>
                      <a:r>
                        <a:rPr lang="cs-CZ" sz="1400" b="0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„Řešením  může být např. 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Počet zaměstnanců?</a:t>
                      </a:r>
                    </a:p>
                    <a:p>
                      <a:pPr algn="l"/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Přijímali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jste </a:t>
                      </a: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v poslední době?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Jaké profese?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/>
                        <a:t>Zjištění</a:t>
                      </a:r>
                      <a:r>
                        <a:rPr lang="cs-CZ" sz="1200" b="0" baseline="0" dirty="0" smtClean="0"/>
                        <a:t> poptávky / potřeb firmy – identifikujeme nedostatkové profese, specifické obory, specializace</a:t>
                      </a:r>
                      <a:endParaRPr lang="cs-CZ" sz="1200" b="0" dirty="0"/>
                    </a:p>
                  </a:txBody>
                  <a:tcPr/>
                </a:tc>
              </a:tr>
              <a:tr h="4648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Z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čeho vycházíte při porovnávání kvality / odbornosti zaměstnanců?</a:t>
                      </a:r>
                      <a:endParaRPr lang="cs-CZ" sz="1200" b="1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/>
                        <a:t>Identifikujeme</a:t>
                      </a:r>
                      <a:r>
                        <a:rPr lang="cs-CZ" sz="1200" b="0" baseline="0" dirty="0" smtClean="0"/>
                        <a:t> nástroje používané na popis </a:t>
                      </a:r>
                      <a:r>
                        <a:rPr lang="cs-CZ" sz="1200" b="0" baseline="0" dirty="0" err="1" smtClean="0"/>
                        <a:t>prac</a:t>
                      </a:r>
                      <a:r>
                        <a:rPr lang="cs-CZ" sz="1200" b="0" baseline="0" dirty="0" smtClean="0"/>
                        <a:t>. pozic/ činností / hodnocení </a:t>
                      </a:r>
                      <a:endParaRPr lang="cs-CZ" sz="1200" b="0" dirty="0"/>
                    </a:p>
                  </a:txBody>
                  <a:tcPr/>
                </a:tc>
              </a:tr>
              <a:tr h="4648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Inzerujete? Využíváte personální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agentury?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/>
                        <a:t>Podle</a:t>
                      </a:r>
                      <a:r>
                        <a:rPr lang="cs-CZ" sz="1200" b="0" baseline="0" dirty="0" smtClean="0"/>
                        <a:t> čeho tvoří popis hledané pozice? Uvádějí do kvalifikačních požadavků </a:t>
                      </a:r>
                      <a:r>
                        <a:rPr lang="cs-CZ" sz="1200" b="0" baseline="0" dirty="0" err="1" smtClean="0"/>
                        <a:t>PK</a:t>
                      </a:r>
                      <a:r>
                        <a:rPr lang="cs-CZ" sz="1200" b="0" baseline="0" dirty="0" smtClean="0"/>
                        <a:t>? Slyšeli o PK? – Potenciál na </a:t>
                      </a:r>
                      <a:r>
                        <a:rPr lang="cs-CZ" sz="1200" b="1" baseline="0" dirty="0" smtClean="0"/>
                        <a:t>nové RL příp. REVIZE</a:t>
                      </a:r>
                      <a:endParaRPr lang="cs-CZ" sz="1200" b="1" dirty="0"/>
                    </a:p>
                  </a:txBody>
                  <a:tcPr/>
                </a:tc>
              </a:tr>
              <a:tr h="8366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Jaká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je kvalita odborníků? </a:t>
                      </a:r>
                      <a:endParaRPr lang="cs-CZ" sz="1200" b="1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/>
                        <a:t>Zjišťujeme</a:t>
                      </a:r>
                      <a:r>
                        <a:rPr lang="cs-CZ" sz="1200" b="0" baseline="0" dirty="0" smtClean="0"/>
                        <a:t> zda a jakým způsobem řeší zapracování do praxe, z čeho vycházejí při stanovení výkonu a jak sledují posun při zapracování. Návazně porovnání dlouhodobého výkonu – motivace/odměňování. Možnost oslovení </a:t>
                      </a:r>
                      <a:r>
                        <a:rPr lang="cs-CZ" sz="1200" b="1" baseline="0" dirty="0" smtClean="0"/>
                        <a:t>STVRZOVATELE</a:t>
                      </a:r>
                      <a:endParaRPr lang="cs-CZ" sz="1200" b="1" dirty="0"/>
                    </a:p>
                  </a:txBody>
                  <a:tcPr/>
                </a:tc>
              </a:tr>
              <a:tr h="8366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Zajišťujete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školení?  Využíváte rekvalifikací? Podle čeho definujete výstupy/cíle školení.</a:t>
                      </a:r>
                      <a:endParaRPr lang="cs-CZ" sz="1200" b="1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baseline="0" dirty="0" smtClean="0"/>
                        <a:t>Hodnotící standard </a:t>
                      </a:r>
                      <a:r>
                        <a:rPr lang="cs-CZ" sz="1200" b="0" baseline="0" dirty="0" err="1" smtClean="0"/>
                        <a:t>PK</a:t>
                      </a:r>
                      <a:r>
                        <a:rPr lang="cs-CZ" sz="1200" b="0" baseline="0" dirty="0" smtClean="0"/>
                        <a:t> je  závazný pro obsah rekvalifikace a  účastník musí na závěr zvládnout zkoušku  z </a:t>
                      </a:r>
                      <a:r>
                        <a:rPr lang="cs-CZ" sz="1200" b="0" baseline="0" dirty="0" err="1" smtClean="0"/>
                        <a:t>PK</a:t>
                      </a:r>
                      <a:r>
                        <a:rPr lang="cs-CZ" sz="1200" b="0" baseline="0" dirty="0" smtClean="0"/>
                        <a:t>. Pokud sami školí, mohou využít pro školení vlastních zaměstnanců.  Potenciál pro činnost </a:t>
                      </a:r>
                      <a:r>
                        <a:rPr lang="cs-CZ" sz="1200" b="0" baseline="0" dirty="0" err="1" smtClean="0"/>
                        <a:t>AOs</a:t>
                      </a:r>
                      <a:r>
                        <a:rPr lang="cs-CZ" sz="1200" b="0" baseline="0" dirty="0" smtClean="0"/>
                        <a:t> – ověřování znalostí a přezkušování. Možnost </a:t>
                      </a:r>
                      <a:r>
                        <a:rPr lang="cs-CZ" sz="1200" b="1" baseline="0" dirty="0" smtClean="0"/>
                        <a:t>AOS</a:t>
                      </a:r>
                      <a:endParaRPr lang="cs-CZ" sz="1200" b="1" dirty="0"/>
                    </a:p>
                  </a:txBody>
                  <a:tcPr/>
                </a:tc>
              </a:tr>
              <a:tr h="4648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Spolupracujete se školami?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/>
                        <a:t>Standardy </a:t>
                      </a:r>
                      <a:r>
                        <a:rPr lang="cs-CZ" sz="1200" b="0" dirty="0" err="1" smtClean="0"/>
                        <a:t>PK</a:t>
                      </a:r>
                      <a:r>
                        <a:rPr lang="cs-CZ" sz="1200" b="0" dirty="0" smtClean="0"/>
                        <a:t> je možné využít</a:t>
                      </a:r>
                      <a:r>
                        <a:rPr lang="cs-CZ" sz="1200" b="0" baseline="0" dirty="0" smtClean="0"/>
                        <a:t> ve </a:t>
                      </a:r>
                      <a:r>
                        <a:rPr lang="cs-CZ" sz="1200" b="0" dirty="0" smtClean="0"/>
                        <a:t>výuce odborných</a:t>
                      </a:r>
                      <a:r>
                        <a:rPr lang="cs-CZ" sz="1200" b="0" baseline="0" dirty="0" smtClean="0"/>
                        <a:t> škol  v rámci školních </a:t>
                      </a:r>
                      <a:r>
                        <a:rPr lang="cs-CZ" sz="1200" b="0" baseline="0" dirty="0" err="1" smtClean="0"/>
                        <a:t>vzděl</a:t>
                      </a:r>
                      <a:r>
                        <a:rPr lang="cs-CZ" sz="1200" b="0" baseline="0" dirty="0" smtClean="0"/>
                        <a:t>. programů . Zakomponovat do osnov a  tím ovlivnit kvalitu žáků.</a:t>
                      </a:r>
                      <a:endParaRPr lang="cs-CZ" sz="1200" b="0" dirty="0"/>
                    </a:p>
                  </a:txBody>
                  <a:tcPr/>
                </a:tc>
              </a:tr>
              <a:tr h="4648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Využíváte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ISO? Využíváte programy </a:t>
                      </a:r>
                      <a:r>
                        <a:rPr lang="cs-CZ" sz="1200" b="1" baseline="0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ESF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?</a:t>
                      </a:r>
                      <a:endParaRPr lang="cs-CZ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/>
                        <a:t>Popisy</a:t>
                      </a:r>
                      <a:r>
                        <a:rPr lang="cs-CZ" sz="1200" b="0" baseline="0" dirty="0" smtClean="0"/>
                        <a:t> pozic i činností využijete pro doložení  ISO  norem.</a:t>
                      </a:r>
                      <a:endParaRPr lang="cs-CZ" sz="1200" b="0" dirty="0"/>
                    </a:p>
                  </a:txBody>
                  <a:tcPr/>
                </a:tc>
              </a:tr>
              <a:tr h="4648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Jak je na tom konkurence?</a:t>
                      </a:r>
                      <a:endParaRPr lang="cs-CZ" sz="1200" b="1" dirty="0" smtClean="0"/>
                    </a:p>
                    <a:p>
                      <a:r>
                        <a:rPr lang="cs-CZ" sz="1200" b="1" dirty="0" smtClean="0">
                          <a:solidFill>
                            <a:srgbClr val="008000"/>
                          </a:solidFill>
                        </a:rPr>
                        <a:t>Co by Vám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</a:rPr>
                        <a:t> nejvíce pomohlo?</a:t>
                      </a:r>
                      <a:endParaRPr lang="cs-CZ" sz="12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827088" y="79375"/>
            <a:ext cx="72739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ZVK</a:t>
            </a:r>
            <a:r>
              <a:rPr lang="cs-CZ" sz="3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– Proč?</a:t>
            </a:r>
            <a:endParaRPr lang="cs-CZ" sz="3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235825" y="6381750"/>
            <a:ext cx="18002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5C65596-5359-4D78-9584-598F128CE965}" type="slidenum">
              <a:rPr lang="cs-CZ" sz="1200">
                <a:solidFill>
                  <a:srgbClr val="FFFFFF"/>
                </a:solidFill>
                <a:latin typeface="Arial" charset="0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cs-CZ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1025525" y="979489"/>
            <a:ext cx="6985001" cy="4125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46595">
            <a:off x="211141" y="3508995"/>
            <a:ext cx="1883654" cy="241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1752600" y="728117"/>
            <a:ext cx="7162800" cy="612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CÍL - dovést firmy k využívání NSK / zajistit zpětnou vazbu sektorovým radám</a:t>
            </a:r>
            <a:endParaRPr lang="cs-CZ" sz="24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cs-CZ" sz="1600" b="1" dirty="0" smtClean="0">
              <a:solidFill>
                <a:srgbClr val="00501F"/>
              </a:solidFill>
              <a:latin typeface="Arial" charset="0"/>
              <a:cs typeface="Arial" charset="0"/>
            </a:endParaRPr>
          </a:p>
          <a:p>
            <a:pPr marL="341313" indent="-341313">
              <a:spcBef>
                <a:spcPts val="500"/>
              </a:spcBef>
              <a:buClr>
                <a:srgbClr val="00501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600" b="1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Možnosti zapojení zaměstnavatelů do tvorby NSK</a:t>
            </a:r>
            <a:endParaRPr lang="cs-CZ" sz="1600" dirty="0" smtClean="0">
              <a:solidFill>
                <a:srgbClr val="00501F"/>
              </a:solidFill>
              <a:latin typeface="Arial" charset="0"/>
              <a:cs typeface="Arial" charset="0"/>
            </a:endParaRPr>
          </a:p>
          <a:p>
            <a:pPr marL="341313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6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Návrhem vzniku nových nebo návrhem úpravy stávajících </a:t>
            </a:r>
            <a:r>
              <a:rPr lang="cs-CZ" sz="1600" dirty="0" err="1" smtClean="0">
                <a:solidFill>
                  <a:srgbClr val="00501F"/>
                </a:solidFill>
                <a:latin typeface="Arial" charset="0"/>
                <a:cs typeface="Arial" charset="0"/>
              </a:rPr>
              <a:t>PK</a:t>
            </a:r>
            <a:endParaRPr lang="cs-CZ" sz="1600" dirty="0" smtClean="0">
              <a:solidFill>
                <a:srgbClr val="00501F"/>
              </a:solidFill>
              <a:latin typeface="Arial" charset="0"/>
              <a:cs typeface="Arial" charset="0"/>
            </a:endParaRPr>
          </a:p>
          <a:p>
            <a:pPr marL="341313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6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Hodnocením správnosti kvalifikačních standardů v roli </a:t>
            </a:r>
            <a:r>
              <a:rPr lang="cs-CZ" sz="1600" dirty="0" err="1" smtClean="0">
                <a:solidFill>
                  <a:srgbClr val="00501F"/>
                </a:solidFill>
                <a:latin typeface="Arial" charset="0"/>
                <a:cs typeface="Arial" charset="0"/>
              </a:rPr>
              <a:t>stvrzovatele</a:t>
            </a:r>
            <a:endParaRPr lang="cs-CZ" sz="1600" dirty="0" smtClean="0">
              <a:solidFill>
                <a:srgbClr val="00501F"/>
              </a:solidFill>
              <a:latin typeface="Arial" charset="0"/>
              <a:cs typeface="Arial" charset="0"/>
            </a:endParaRPr>
          </a:p>
          <a:p>
            <a:pPr marL="341313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6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Ověřováním znalostí jako Autorizovaná osoba a přezkušováním </a:t>
            </a:r>
            <a:r>
              <a:rPr lang="cs-CZ" sz="1600" dirty="0" err="1" smtClean="0">
                <a:solidFill>
                  <a:srgbClr val="00501F"/>
                </a:solidFill>
                <a:latin typeface="Arial" charset="0"/>
                <a:cs typeface="Arial" charset="0"/>
              </a:rPr>
              <a:t>zajemců</a:t>
            </a:r>
            <a:r>
              <a:rPr lang="cs-CZ" sz="16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 o získání PK</a:t>
            </a:r>
          </a:p>
          <a:p>
            <a:pPr marL="341313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1600" dirty="0" smtClean="0">
              <a:solidFill>
                <a:srgbClr val="00501F"/>
              </a:solidFill>
              <a:latin typeface="Arial" charset="0"/>
              <a:cs typeface="Arial" charset="0"/>
            </a:endParaRPr>
          </a:p>
          <a:p>
            <a:pPr marL="341313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600" b="1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Implementací</a:t>
            </a:r>
            <a:r>
              <a:rPr lang="cs-CZ" sz="16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 nástrojů NSK ve firemní praxi </a:t>
            </a:r>
            <a:r>
              <a:rPr lang="cs-CZ" sz="1600" dirty="0">
                <a:solidFill>
                  <a:srgbClr val="00501F"/>
                </a:solidFill>
                <a:latin typeface="Arial" charset="0"/>
                <a:cs typeface="Arial" charset="0"/>
              </a:rPr>
              <a:t>=</a:t>
            </a:r>
            <a:r>
              <a:rPr lang="cs-CZ" sz="16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 </a:t>
            </a:r>
            <a:r>
              <a:rPr lang="cs-CZ" sz="1600" b="1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podklad pro certifikaci</a:t>
            </a:r>
            <a:endParaRPr lang="cs-CZ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084263" lvl="1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4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Inzerce pracovního místa s uvedenou možností PK</a:t>
            </a:r>
          </a:p>
          <a:p>
            <a:pPr marL="1084263" lvl="1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4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Hlášení volného pracovního místa příslušnému Úřadu práce</a:t>
            </a:r>
          </a:p>
          <a:p>
            <a:pPr marL="1084263" lvl="1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4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Popis pracovní pozice nebo činnosti s využitím </a:t>
            </a:r>
            <a:r>
              <a:rPr lang="cs-CZ" sz="1400" dirty="0" err="1" smtClean="0">
                <a:solidFill>
                  <a:srgbClr val="00501F"/>
                </a:solidFill>
                <a:latin typeface="Arial" charset="0"/>
                <a:cs typeface="Arial" charset="0"/>
              </a:rPr>
              <a:t>PK</a:t>
            </a:r>
            <a:endParaRPr lang="cs-CZ" sz="1400" dirty="0" smtClean="0">
              <a:solidFill>
                <a:srgbClr val="00501F"/>
              </a:solidFill>
              <a:latin typeface="Arial" charset="0"/>
              <a:cs typeface="Arial" charset="0"/>
            </a:endParaRPr>
          </a:p>
          <a:p>
            <a:pPr marL="1084263" lvl="1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4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Adaptační plán využívající popisy </a:t>
            </a:r>
            <a:r>
              <a:rPr lang="cs-CZ" sz="1400" dirty="0" err="1" smtClean="0">
                <a:solidFill>
                  <a:srgbClr val="00501F"/>
                </a:solidFill>
                <a:latin typeface="Arial" charset="0"/>
                <a:cs typeface="Arial" charset="0"/>
              </a:rPr>
              <a:t>NSK</a:t>
            </a:r>
            <a:endParaRPr lang="cs-CZ" sz="1400" dirty="0" smtClean="0">
              <a:solidFill>
                <a:srgbClr val="00501F"/>
              </a:solidFill>
              <a:latin typeface="Arial" charset="0"/>
              <a:cs typeface="Arial" charset="0"/>
            </a:endParaRPr>
          </a:p>
          <a:p>
            <a:pPr marL="1084263" lvl="1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4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Interní plán vzdělávání nebo popis školení zaměstnanců zakončený zkouškou </a:t>
            </a:r>
            <a:r>
              <a:rPr lang="cs-CZ" sz="1400" dirty="0" err="1" smtClean="0">
                <a:solidFill>
                  <a:srgbClr val="00501F"/>
                </a:solidFill>
                <a:latin typeface="Arial" charset="0"/>
                <a:cs typeface="Arial" charset="0"/>
              </a:rPr>
              <a:t>PK</a:t>
            </a:r>
            <a:endParaRPr lang="cs-CZ" sz="1400" dirty="0" smtClean="0">
              <a:solidFill>
                <a:srgbClr val="00501F"/>
              </a:solidFill>
              <a:latin typeface="Arial" charset="0"/>
              <a:cs typeface="Arial" charset="0"/>
            </a:endParaRPr>
          </a:p>
          <a:p>
            <a:pPr marL="1084263" lvl="1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4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Kariérní plán vytvořený dle </a:t>
            </a:r>
            <a:r>
              <a:rPr lang="cs-CZ" sz="1400" dirty="0" err="1" smtClean="0">
                <a:solidFill>
                  <a:srgbClr val="00501F"/>
                </a:solidFill>
                <a:latin typeface="Arial" charset="0"/>
                <a:cs typeface="Arial" charset="0"/>
              </a:rPr>
              <a:t>PK</a:t>
            </a:r>
            <a:endParaRPr lang="cs-CZ" sz="1400" dirty="0" smtClean="0">
              <a:solidFill>
                <a:srgbClr val="00501F"/>
              </a:solidFill>
              <a:latin typeface="Arial" charset="0"/>
              <a:cs typeface="Arial" charset="0"/>
            </a:endParaRPr>
          </a:p>
          <a:p>
            <a:pPr marL="1084263" lvl="1" indent="-341313">
              <a:spcBef>
                <a:spcPts val="500"/>
              </a:spcBef>
              <a:buClr>
                <a:srgbClr val="00501F"/>
              </a:buClr>
              <a:buBlip>
                <a:blip r:embed="rId4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400" dirty="0" smtClean="0">
                <a:solidFill>
                  <a:srgbClr val="00501F"/>
                </a:solidFill>
                <a:latin typeface="Arial" charset="0"/>
                <a:cs typeface="Arial" charset="0"/>
              </a:rPr>
              <a:t>Schválení žádosti Autorizované osoby dle zákona 179/2006 Sb., o ověřování a uznávání výsledků dalšího vzdělávání</a:t>
            </a:r>
          </a:p>
          <a:p>
            <a:pPr marL="341313" indent="-341313">
              <a:spcBef>
                <a:spcPts val="500"/>
              </a:spcBef>
              <a:buClr>
                <a:srgbClr val="00501F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defTabSz="914400">
              <a:buClrTx/>
              <a:buSzTx/>
              <a:buFontTx/>
              <a:buChar char="•"/>
            </a:pPr>
            <a:endParaRPr lang="cs-CZ" sz="1400" b="1" dirty="0" smtClean="0">
              <a:solidFill>
                <a:srgbClr val="DA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273925" cy="504825"/>
          </a:xfrm>
        </p:spPr>
        <p:txBody>
          <a:bodyPr/>
          <a:lstStyle/>
          <a:p>
            <a:r>
              <a:rPr lang="cs-CZ" dirty="0" smtClean="0"/>
              <a:t>Ocenění firem za implementaci NSK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97528"/>
            <a:ext cx="6096000" cy="5022272"/>
          </a:xfrm>
        </p:spPr>
        <p:txBody>
          <a:bodyPr/>
          <a:lstStyle/>
          <a:p>
            <a:pPr algn="ctr">
              <a:buNone/>
            </a:pPr>
            <a:endParaRPr lang="cs-CZ" sz="1600" b="1" dirty="0" smtClean="0">
              <a:solidFill>
                <a:srgbClr val="00B050"/>
              </a:solidFill>
            </a:endParaRPr>
          </a:p>
          <a:p>
            <a:pPr>
              <a:buBlip>
                <a:blip r:embed="rId2"/>
              </a:buBlip>
            </a:pPr>
            <a:r>
              <a:rPr lang="cs-CZ" sz="2000" b="1" dirty="0">
                <a:solidFill>
                  <a:srgbClr val="008000"/>
                </a:solidFill>
              </a:rPr>
              <a:t>Čestný certifikát NSK v praxi </a:t>
            </a:r>
            <a:endParaRPr lang="cs-CZ" sz="1600" b="1" dirty="0">
              <a:solidFill>
                <a:srgbClr val="008000"/>
              </a:solidFill>
            </a:endParaRPr>
          </a:p>
          <a:p>
            <a:pPr marL="0" indent="0"/>
            <a:r>
              <a:rPr lang="cs-CZ" sz="1600" b="1" dirty="0" smtClean="0">
                <a:solidFill>
                  <a:srgbClr val="008000"/>
                </a:solidFill>
              </a:rPr>
              <a:t>	</a:t>
            </a:r>
            <a:r>
              <a:rPr lang="cs-CZ" sz="1600" dirty="0" smtClean="0">
                <a:solidFill>
                  <a:schemeClr val="tx1"/>
                </a:solidFill>
              </a:rPr>
              <a:t>ocenění </a:t>
            </a:r>
            <a:r>
              <a:rPr lang="cs-CZ" sz="1600" dirty="0">
                <a:solidFill>
                  <a:schemeClr val="tx1"/>
                </a:solidFill>
              </a:rPr>
              <a:t>inovativního přístupu, </a:t>
            </a:r>
            <a:r>
              <a:rPr lang="cs-CZ" sz="1600" dirty="0"/>
              <a:t>prokázání využívání NSK ve </a:t>
            </a:r>
            <a:r>
              <a:rPr lang="cs-CZ" sz="1600" dirty="0" smtClean="0"/>
              <a:t>	firmě</a:t>
            </a:r>
            <a:r>
              <a:rPr lang="cs-CZ" sz="1600" dirty="0"/>
              <a:t>, včetně zajištění patřičné </a:t>
            </a:r>
            <a:r>
              <a:rPr lang="cs-CZ" sz="1600" dirty="0" smtClean="0"/>
              <a:t>propagace</a:t>
            </a:r>
            <a:endParaRPr lang="cs-CZ" sz="1600" dirty="0"/>
          </a:p>
          <a:p>
            <a:pPr>
              <a:buBlip>
                <a:blip r:embed="rId2"/>
              </a:buBlip>
            </a:pPr>
            <a:r>
              <a:rPr lang="cs-CZ" sz="1600" b="1" dirty="0" smtClean="0">
                <a:solidFill>
                  <a:srgbClr val="008000"/>
                </a:solidFill>
              </a:rPr>
              <a:t>prostřednictvím zpětnovazebních konzultantů</a:t>
            </a:r>
            <a:r>
              <a:rPr lang="cs-CZ" sz="1600" dirty="0" smtClean="0">
                <a:solidFill>
                  <a:srgbClr val="008000"/>
                </a:solidFill>
              </a:rPr>
              <a:t> - </a:t>
            </a:r>
            <a:r>
              <a:rPr lang="cs-CZ" sz="1600" dirty="0" smtClean="0"/>
              <a:t>prodloužené ruce SR Konzultanti kontaktují zaměstnavatele ve svých regionech  po celé ČR - vybaveni PR materiálem NSK2</a:t>
            </a:r>
          </a:p>
          <a:p>
            <a:pPr>
              <a:buBlip>
                <a:blip r:embed="rId2"/>
              </a:buBlip>
            </a:pPr>
            <a:r>
              <a:rPr lang="cs-CZ" sz="1600" dirty="0" smtClean="0"/>
              <a:t>Zajištění </a:t>
            </a:r>
            <a:r>
              <a:rPr lang="cs-CZ" sz="1600" b="1" dirty="0" smtClean="0"/>
              <a:t>PR propagace dle domluvy se zaměstnavatelem</a:t>
            </a:r>
          </a:p>
          <a:p>
            <a:pPr>
              <a:buBlip>
                <a:blip r:embed="rId2"/>
              </a:buBlip>
            </a:pPr>
            <a:endParaRPr lang="cs-CZ" sz="1600" dirty="0" smtClean="0"/>
          </a:p>
          <a:p>
            <a:r>
              <a:rPr lang="cs-CZ" b="1" dirty="0">
                <a:solidFill>
                  <a:srgbClr val="008000"/>
                </a:solidFill>
                <a:cs typeface="Arial" charset="0"/>
              </a:rPr>
              <a:t>	</a:t>
            </a:r>
            <a:r>
              <a:rPr lang="cs-CZ" sz="2000" b="1" dirty="0">
                <a:solidFill>
                  <a:srgbClr val="008000"/>
                </a:solidFill>
                <a:cs typeface="Arial" charset="0"/>
              </a:rPr>
              <a:t>Slavnostní převzetí </a:t>
            </a:r>
            <a:r>
              <a:rPr lang="cs-CZ" sz="2000" b="1" dirty="0" smtClean="0">
                <a:solidFill>
                  <a:srgbClr val="008000"/>
                </a:solidFill>
                <a:cs typeface="Arial" charset="0"/>
              </a:rPr>
              <a:t>certifikátu</a:t>
            </a:r>
            <a:endParaRPr lang="cs-CZ" sz="2000" b="1" dirty="0">
              <a:solidFill>
                <a:srgbClr val="008000"/>
              </a:solidFill>
              <a:cs typeface="Arial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600" b="1" dirty="0">
                <a:solidFill>
                  <a:srgbClr val="008000"/>
                </a:solidFill>
                <a:cs typeface="Arial" charset="0"/>
              </a:rPr>
              <a:t>3.10.2013 Konference NSK – </a:t>
            </a:r>
            <a:r>
              <a:rPr lang="cs-CZ" sz="1600" b="1" dirty="0">
                <a:solidFill>
                  <a:srgbClr val="FF0000"/>
                </a:solidFill>
                <a:cs typeface="Arial" charset="0"/>
              </a:rPr>
              <a:t>pozvěte firmy s potenciálem využití!!!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600" b="1" dirty="0">
                <a:solidFill>
                  <a:srgbClr val="008000"/>
                </a:solidFill>
                <a:cs typeface="Arial" charset="0"/>
              </a:rPr>
              <a:t>13.11.2013 v rámci Stálé konference předsedů SR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600" b="1" dirty="0">
                <a:solidFill>
                  <a:srgbClr val="008000"/>
                </a:solidFill>
                <a:cs typeface="Arial" charset="0"/>
              </a:rPr>
              <a:t>3.12.2013 v rámci tiskové konference v Brně</a:t>
            </a:r>
          </a:p>
          <a:p>
            <a:pPr>
              <a:buBlip>
                <a:blip r:embed="rId2"/>
              </a:buBlip>
            </a:pPr>
            <a:endParaRPr lang="cs-CZ" sz="1600" dirty="0" smtClean="0"/>
          </a:p>
          <a:p>
            <a:pPr marL="0" indent="0"/>
            <a:endParaRPr lang="cs-CZ" sz="1600" dirty="0" smtClean="0"/>
          </a:p>
          <a:p>
            <a:pPr>
              <a:buNone/>
            </a:pPr>
            <a:endParaRPr lang="cs-CZ" sz="1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C02B3-1449-4051-81D4-E8238C47AEB5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066800"/>
            <a:ext cx="2405161" cy="333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2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4213" y="79375"/>
            <a:ext cx="74168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ZVK – podněty z návštěv</a:t>
            </a:r>
            <a:endParaRPr lang="cs-CZ" sz="3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27088" y="1600200"/>
            <a:ext cx="7993062" cy="420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501F"/>
              </a:buClr>
              <a:buFont typeface="Times New Roman" pitchFamily="18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000" b="1" dirty="0">
              <a:solidFill>
                <a:srgbClr val="00501F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235825" y="6381750"/>
            <a:ext cx="18002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0D1432-C9E9-4008-A251-90A57C3967FB}" type="slidenum">
              <a:rPr lang="cs-CZ" sz="1200">
                <a:solidFill>
                  <a:srgbClr val="FFFFFF"/>
                </a:solidFill>
                <a:latin typeface="Arial" charset="0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cs-CZ" sz="12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55620"/>
              </p:ext>
            </p:extLst>
          </p:nvPr>
        </p:nvGraphicFramePr>
        <p:xfrm>
          <a:off x="380999" y="1066801"/>
          <a:ext cx="8229601" cy="465709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62149"/>
                <a:gridCol w="2719252"/>
                <a:gridCol w="4648200"/>
              </a:tblGrid>
              <a:tr h="881785">
                <a:tc rowSpan="7">
                  <a:txBody>
                    <a:bodyPr/>
                    <a:lstStyle/>
                    <a:p>
                      <a:pPr algn="l"/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Další dotazy </a:t>
                      </a:r>
                    </a:p>
                    <a:p>
                      <a:pPr algn="l"/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z praxe</a:t>
                      </a:r>
                      <a:endParaRPr lang="cs-CZ" sz="1400" b="0" baseline="0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Zapojení úřadů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a občanů?</a:t>
                      </a:r>
                      <a:endParaRPr lang="cs-CZ" sz="1200" b="1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baseline="0" dirty="0" smtClean="0"/>
                        <a:t>Propagace a implementace  </a:t>
                      </a:r>
                      <a:r>
                        <a:rPr lang="cs-CZ" sz="1200" b="0" baseline="0" dirty="0" err="1" smtClean="0"/>
                        <a:t>NSK</a:t>
                      </a:r>
                      <a:r>
                        <a:rPr lang="cs-CZ" sz="1200" b="0" baseline="0" dirty="0" smtClean="0"/>
                        <a:t> je směřována na všechny cílové skupiny: občany, ministerstva, příslušné úřady, regionální správa, školy, vzdělávací instituce, ministerstva</a:t>
                      </a:r>
                    </a:p>
                    <a:p>
                      <a:pPr algn="l"/>
                      <a:r>
                        <a:rPr lang="cs-CZ" sz="1200" b="0" baseline="0" dirty="0" smtClean="0"/>
                        <a:t>Hlavní cílovou skupinou </a:t>
                      </a:r>
                      <a:r>
                        <a:rPr lang="cs-CZ" sz="1200" b="0" baseline="0" dirty="0" err="1" smtClean="0"/>
                        <a:t>ZVK</a:t>
                      </a:r>
                      <a:r>
                        <a:rPr lang="cs-CZ" sz="1200" b="0" baseline="0" dirty="0" smtClean="0"/>
                        <a:t> jsou ZAMĚSTNAVATELÉ</a:t>
                      </a:r>
                      <a:endParaRPr lang="cs-CZ" sz="1200" b="0" dirty="0"/>
                    </a:p>
                  </a:txBody>
                  <a:tcPr/>
                </a:tc>
              </a:tr>
              <a:tr h="8817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Zapojení škol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a </a:t>
                      </a: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vzdělávacích  firem?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</a:t>
                      </a:r>
                      <a:endParaRPr lang="cs-CZ" sz="1200" b="1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/>
                        <a:t>Školy jsou v rámci  mechanismu </a:t>
                      </a:r>
                      <a:r>
                        <a:rPr lang="cs-CZ" sz="1200" b="0" dirty="0" err="1" smtClean="0"/>
                        <a:t>ŠVP</a:t>
                      </a:r>
                      <a:r>
                        <a:rPr lang="cs-CZ" sz="1200" b="0" dirty="0" smtClean="0"/>
                        <a:t> a </a:t>
                      </a:r>
                      <a:r>
                        <a:rPr lang="cs-CZ" sz="1200" b="0" dirty="0" err="1" smtClean="0"/>
                        <a:t>RVP</a:t>
                      </a:r>
                      <a:r>
                        <a:rPr lang="cs-CZ" sz="1200" b="0" dirty="0" smtClean="0"/>
                        <a:t> přímo</a:t>
                      </a:r>
                      <a:r>
                        <a:rPr lang="cs-CZ" sz="1200" b="0" baseline="0" dirty="0" smtClean="0"/>
                        <a:t> zapojeny</a:t>
                      </a:r>
                    </a:p>
                    <a:p>
                      <a:pPr algn="l"/>
                      <a:r>
                        <a:rPr lang="cs-CZ" sz="1200" b="0" baseline="0" dirty="0" smtClean="0"/>
                        <a:t>Vzdělavatelé hrají důležitou roli zejména v kvalitě přípravných a rekvalifikačních programů – </a:t>
                      </a:r>
                      <a:r>
                        <a:rPr lang="cs-CZ" sz="1200" b="0" baseline="0" dirty="0" err="1" smtClean="0"/>
                        <a:t>NSK</a:t>
                      </a:r>
                      <a:r>
                        <a:rPr lang="cs-CZ" sz="1200" b="0" baseline="0" dirty="0" smtClean="0"/>
                        <a:t> vytváří tlak na odbornou kvalitu poskytovaných školení.</a:t>
                      </a:r>
                      <a:endParaRPr lang="cs-CZ" sz="1200" b="0" dirty="0"/>
                    </a:p>
                  </a:txBody>
                  <a:tcPr/>
                </a:tc>
              </a:tr>
              <a:tr h="489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Bezpečnostní 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služby</a:t>
                      </a:r>
                      <a:endParaRPr lang="cs-CZ" sz="1200" b="1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/>
                        <a:t>Zákonná povinnost</a:t>
                      </a:r>
                      <a:r>
                        <a:rPr lang="cs-CZ" sz="1200" b="0" baseline="0" dirty="0" smtClean="0"/>
                        <a:t> zaměstnávat  na základě zák. 179/2006 Sb. – </a:t>
                      </a:r>
                      <a:r>
                        <a:rPr lang="cs-CZ" sz="1200" b="0" baseline="0" dirty="0" err="1" smtClean="0"/>
                        <a:t>PK</a:t>
                      </a:r>
                      <a:r>
                        <a:rPr lang="cs-CZ" sz="1200" b="0" baseline="0" dirty="0" smtClean="0"/>
                        <a:t> strážný, detektiv</a:t>
                      </a:r>
                      <a:endParaRPr lang="cs-CZ" sz="1200" b="0" dirty="0"/>
                    </a:p>
                  </a:txBody>
                  <a:tcPr/>
                </a:tc>
              </a:tr>
              <a:tr h="8817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Zjednodušit,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příliš obsáhlé pro podnikatele, nesrozumitelná, chybí zdůvodnění pro praktické využití</a:t>
                      </a:r>
                      <a:endParaRPr lang="cs-CZ" sz="1200" b="1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/>
                        <a:t>Systém se</a:t>
                      </a:r>
                      <a:r>
                        <a:rPr lang="cs-CZ" sz="1200" b="0" baseline="0" dirty="0" smtClean="0"/>
                        <a:t> vyvíjí a postupně  a na základě zpětné vazby a reakce uživatelů i zaměstnavatele pracujeme  úpravě</a:t>
                      </a:r>
                      <a:endParaRPr lang="cs-CZ" sz="1200" b="0" dirty="0"/>
                    </a:p>
                  </a:txBody>
                  <a:tcPr/>
                </a:tc>
              </a:tr>
              <a:tr h="5519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Propojení s živnostenským</a:t>
                      </a:r>
                      <a:r>
                        <a:rPr lang="cs-CZ" sz="12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zákonem?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0" dirty="0" smtClean="0"/>
                        <a:t>HK i SP se dlouhodobě snaží</a:t>
                      </a:r>
                      <a:r>
                        <a:rPr lang="cs-CZ" sz="1200" b="0" baseline="0" dirty="0" smtClean="0"/>
                        <a:t> o provázání PK zejména s vázanými nebo koncesovanými živnostmi tak, aby PK byly podkladem pro udělování živností.</a:t>
                      </a:r>
                      <a:endParaRPr lang="cs-CZ" sz="1200" b="0" dirty="0"/>
                    </a:p>
                  </a:txBody>
                  <a:tcPr/>
                </a:tc>
              </a:tr>
              <a:tr h="4898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1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cs-CZ" sz="1200" b="0" dirty="0"/>
                    </a:p>
                  </a:txBody>
                  <a:tcPr/>
                </a:tc>
              </a:tr>
              <a:tr h="3919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4213" y="79375"/>
            <a:ext cx="74168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Implementace </a:t>
            </a:r>
            <a:r>
              <a:rPr lang="cs-CZ" sz="32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ZVK</a:t>
            </a:r>
            <a:r>
              <a:rPr lang="cs-CZ" sz="3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–firmy </a:t>
            </a:r>
            <a:r>
              <a:rPr lang="cs-CZ" sz="3200" dirty="0" err="1" smtClean="0">
                <a:solidFill>
                  <a:srgbClr val="FFFFFF"/>
                </a:solidFill>
                <a:latin typeface="Arial" charset="0"/>
                <a:cs typeface="Arial" charset="0"/>
              </a:rPr>
              <a:t>NSK</a:t>
            </a:r>
            <a:r>
              <a:rPr lang="cs-CZ" sz="3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„IN“</a:t>
            </a:r>
            <a:endParaRPr lang="cs-CZ" sz="3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27088" y="1600200"/>
            <a:ext cx="7993062" cy="420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501F"/>
              </a:buClr>
              <a:buFont typeface="Times New Roman" pitchFamily="18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000" b="1" dirty="0">
              <a:solidFill>
                <a:srgbClr val="00501F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235825" y="6381750"/>
            <a:ext cx="18002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0D1432-C9E9-4008-A251-90A57C3967FB}" type="slidenum">
              <a:rPr lang="cs-CZ" sz="1200">
                <a:solidFill>
                  <a:srgbClr val="FFFFFF"/>
                </a:solidFill>
                <a:latin typeface="Arial" charset="0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cs-CZ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04800" y="990601"/>
          <a:ext cx="8686800" cy="715536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955596"/>
                <a:gridCol w="4731204"/>
              </a:tblGrid>
              <a:tr h="708472"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K čemu mohou firmy</a:t>
                      </a:r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1" baseline="0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NSK</a:t>
                      </a:r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použít? </a:t>
                      </a:r>
                      <a:endParaRPr lang="cs-CZ" sz="1400" b="1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K čemu firmy</a:t>
                      </a:r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1" baseline="0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NSK</a:t>
                      </a:r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používají?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vzorek 200 firem  </a:t>
                      </a:r>
                      <a:r>
                        <a:rPr lang="cs-CZ" sz="1400" b="1" baseline="0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NSK</a:t>
                      </a:r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„IN“: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Zdroj: </a:t>
                      </a:r>
                      <a:r>
                        <a:rPr lang="cs-CZ" sz="1200" b="1" dirty="0" smtClean="0">
                          <a:solidFill>
                            <a:srgbClr val="008000"/>
                          </a:solidFill>
                        </a:rPr>
                        <a:t>Monitoring / internet  102, </a:t>
                      </a:r>
                      <a:r>
                        <a:rPr lang="cs-CZ" sz="1200" b="1" dirty="0" err="1" smtClean="0">
                          <a:solidFill>
                            <a:srgbClr val="008000"/>
                          </a:solidFill>
                        </a:rPr>
                        <a:t>TR</a:t>
                      </a:r>
                      <a:r>
                        <a:rPr lang="cs-CZ" sz="1200" b="1" dirty="0" smtClean="0">
                          <a:solidFill>
                            <a:srgbClr val="008000"/>
                          </a:solidFill>
                        </a:rPr>
                        <a:t> – ,  Síť SR 61</a:t>
                      </a:r>
                    </a:p>
                  </a:txBody>
                  <a:tcPr/>
                </a:tc>
              </a:tr>
              <a:tr h="3177727">
                <a:tc>
                  <a:txBody>
                    <a:bodyPr/>
                    <a:lstStyle/>
                    <a:p>
                      <a:pPr marL="176213" lvl="1" indent="-176213">
                        <a:spcBef>
                          <a:spcPts val="500"/>
                        </a:spcBef>
                        <a:buClr>
                          <a:srgbClr val="00501F"/>
                        </a:buClr>
                        <a:buBlip>
                          <a:blip r:embed="rId3"/>
                        </a:buBlip>
                        <a:tabLst>
                          <a:tab pos="176213" algn="l"/>
                          <a:tab pos="1825625" algn="l"/>
                          <a:tab pos="2740025" algn="l"/>
                          <a:tab pos="3654425" algn="l"/>
                          <a:tab pos="4568825" algn="l"/>
                          <a:tab pos="5483225" algn="l"/>
                          <a:tab pos="6397625" algn="l"/>
                          <a:tab pos="7312025" algn="l"/>
                          <a:tab pos="8226425" algn="l"/>
                          <a:tab pos="9140825" algn="l"/>
                          <a:tab pos="10055225" algn="l"/>
                        </a:tabLst>
                      </a:pPr>
                      <a:r>
                        <a:rPr lang="cs-CZ" sz="1400" dirty="0" smtClean="0">
                          <a:solidFill>
                            <a:srgbClr val="00501F"/>
                          </a:solidFill>
                          <a:latin typeface="Arial" charset="0"/>
                          <a:cs typeface="Arial" charset="0"/>
                        </a:rPr>
                        <a:t>Inzerce pracovního místa s uvedenou možností PK</a:t>
                      </a:r>
                    </a:p>
                    <a:p>
                      <a:pPr marL="176213" lvl="1" indent="-176213">
                        <a:spcBef>
                          <a:spcPts val="500"/>
                        </a:spcBef>
                        <a:buClr>
                          <a:srgbClr val="00501F"/>
                        </a:buClr>
                        <a:buBlip>
                          <a:blip r:embed="rId3"/>
                        </a:buBlip>
                        <a:tabLst>
                          <a:tab pos="176213" algn="l"/>
                          <a:tab pos="1825625" algn="l"/>
                          <a:tab pos="2740025" algn="l"/>
                          <a:tab pos="3654425" algn="l"/>
                          <a:tab pos="4568825" algn="l"/>
                          <a:tab pos="5483225" algn="l"/>
                          <a:tab pos="6397625" algn="l"/>
                          <a:tab pos="7312025" algn="l"/>
                          <a:tab pos="8226425" algn="l"/>
                          <a:tab pos="9140825" algn="l"/>
                          <a:tab pos="10055225" algn="l"/>
                        </a:tabLst>
                      </a:pPr>
                      <a:r>
                        <a:rPr lang="cs-CZ" sz="1400" dirty="0" smtClean="0">
                          <a:solidFill>
                            <a:srgbClr val="FF0000"/>
                          </a:solidFill>
                          <a:latin typeface="Arial" charset="0"/>
                          <a:cs typeface="Arial" charset="0"/>
                        </a:rPr>
                        <a:t>Hlášení volného pracovního místa příslušnému Úřadu práce</a:t>
                      </a:r>
                    </a:p>
                    <a:p>
                      <a:pPr marL="176213" lvl="1" indent="-176213">
                        <a:spcBef>
                          <a:spcPts val="500"/>
                        </a:spcBef>
                        <a:buClr>
                          <a:srgbClr val="00501F"/>
                        </a:buClr>
                        <a:buBlip>
                          <a:blip r:embed="rId3"/>
                        </a:buBlip>
                        <a:tabLst>
                          <a:tab pos="176213" algn="l"/>
                          <a:tab pos="1825625" algn="l"/>
                          <a:tab pos="2740025" algn="l"/>
                          <a:tab pos="3654425" algn="l"/>
                          <a:tab pos="4568825" algn="l"/>
                          <a:tab pos="5483225" algn="l"/>
                          <a:tab pos="6397625" algn="l"/>
                          <a:tab pos="7312025" algn="l"/>
                          <a:tab pos="8226425" algn="l"/>
                          <a:tab pos="9140825" algn="l"/>
                          <a:tab pos="10055225" algn="l"/>
                        </a:tabLst>
                      </a:pPr>
                      <a:r>
                        <a:rPr lang="cs-CZ" sz="1400" dirty="0" smtClean="0">
                          <a:solidFill>
                            <a:srgbClr val="00501F"/>
                          </a:solidFill>
                          <a:latin typeface="Arial" charset="0"/>
                          <a:cs typeface="Arial" charset="0"/>
                        </a:rPr>
                        <a:t>Popis pracovní pozice nebo činnosti s využitím PK</a:t>
                      </a:r>
                    </a:p>
                    <a:p>
                      <a:pPr marL="176213" lvl="1" indent="-176213">
                        <a:spcBef>
                          <a:spcPts val="500"/>
                        </a:spcBef>
                        <a:buClr>
                          <a:srgbClr val="00501F"/>
                        </a:buClr>
                        <a:buBlip>
                          <a:blip r:embed="rId3"/>
                        </a:buBlip>
                        <a:tabLst>
                          <a:tab pos="176213" algn="l"/>
                          <a:tab pos="1825625" algn="l"/>
                          <a:tab pos="2740025" algn="l"/>
                          <a:tab pos="3654425" algn="l"/>
                          <a:tab pos="4568825" algn="l"/>
                          <a:tab pos="5483225" algn="l"/>
                          <a:tab pos="6397625" algn="l"/>
                          <a:tab pos="7312025" algn="l"/>
                          <a:tab pos="8226425" algn="l"/>
                          <a:tab pos="9140825" algn="l"/>
                          <a:tab pos="10055225" algn="l"/>
                        </a:tabLst>
                      </a:pPr>
                      <a:r>
                        <a:rPr lang="cs-CZ" sz="1400" dirty="0" smtClean="0">
                          <a:solidFill>
                            <a:srgbClr val="FF0000"/>
                          </a:solidFill>
                          <a:latin typeface="Arial" charset="0"/>
                          <a:cs typeface="Arial" charset="0"/>
                        </a:rPr>
                        <a:t>Adaptační plán využívající popisy </a:t>
                      </a:r>
                      <a:r>
                        <a:rPr lang="cs-CZ" sz="1400" dirty="0" err="1" smtClean="0">
                          <a:solidFill>
                            <a:srgbClr val="FF0000"/>
                          </a:solidFill>
                          <a:latin typeface="Arial" charset="0"/>
                          <a:cs typeface="Arial" charset="0"/>
                        </a:rPr>
                        <a:t>NSK</a:t>
                      </a:r>
                      <a:endParaRPr lang="cs-CZ" sz="1400" dirty="0" smtClean="0">
                        <a:solidFill>
                          <a:srgbClr val="FF0000"/>
                        </a:solidFill>
                        <a:latin typeface="Arial" charset="0"/>
                        <a:cs typeface="Arial" charset="0"/>
                      </a:endParaRPr>
                    </a:p>
                    <a:p>
                      <a:pPr marL="176213" lvl="1" indent="-176213">
                        <a:spcBef>
                          <a:spcPts val="500"/>
                        </a:spcBef>
                        <a:buClr>
                          <a:srgbClr val="00501F"/>
                        </a:buClr>
                        <a:buBlip>
                          <a:blip r:embed="rId3"/>
                        </a:buBlip>
                        <a:tabLst>
                          <a:tab pos="176213" algn="l"/>
                          <a:tab pos="1825625" algn="l"/>
                          <a:tab pos="2740025" algn="l"/>
                          <a:tab pos="3654425" algn="l"/>
                          <a:tab pos="4568825" algn="l"/>
                          <a:tab pos="5483225" algn="l"/>
                          <a:tab pos="6397625" algn="l"/>
                          <a:tab pos="7312025" algn="l"/>
                          <a:tab pos="8226425" algn="l"/>
                          <a:tab pos="9140825" algn="l"/>
                          <a:tab pos="10055225" algn="l"/>
                        </a:tabLst>
                      </a:pPr>
                      <a:r>
                        <a:rPr lang="cs-CZ" sz="1400" dirty="0" smtClean="0">
                          <a:solidFill>
                            <a:srgbClr val="00501F"/>
                          </a:solidFill>
                          <a:latin typeface="Arial" charset="0"/>
                          <a:cs typeface="Arial" charset="0"/>
                        </a:rPr>
                        <a:t>Interní plán vzdělávání nebo popis školení zaměstnanců zakončený zkouškou PK</a:t>
                      </a:r>
                    </a:p>
                    <a:p>
                      <a:pPr marL="176213" lvl="1" indent="-176213">
                        <a:spcBef>
                          <a:spcPts val="500"/>
                        </a:spcBef>
                        <a:buClr>
                          <a:srgbClr val="00501F"/>
                        </a:buClr>
                        <a:buBlip>
                          <a:blip r:embed="rId3"/>
                        </a:buBlip>
                        <a:tabLst>
                          <a:tab pos="176213" algn="l"/>
                          <a:tab pos="1825625" algn="l"/>
                          <a:tab pos="2740025" algn="l"/>
                          <a:tab pos="3654425" algn="l"/>
                          <a:tab pos="4568825" algn="l"/>
                          <a:tab pos="5483225" algn="l"/>
                          <a:tab pos="6397625" algn="l"/>
                          <a:tab pos="7312025" algn="l"/>
                          <a:tab pos="8226425" algn="l"/>
                          <a:tab pos="9140825" algn="l"/>
                          <a:tab pos="10055225" algn="l"/>
                        </a:tabLst>
                      </a:pPr>
                      <a:r>
                        <a:rPr lang="cs-CZ" sz="1400" dirty="0" smtClean="0">
                          <a:solidFill>
                            <a:srgbClr val="00501F"/>
                          </a:solidFill>
                          <a:latin typeface="Arial" charset="0"/>
                          <a:cs typeface="Arial" charset="0"/>
                        </a:rPr>
                        <a:t>Schválení žádosti Autorizované osoby dle zákona 179/2006 Sb., o ověřování a uznávání výsledků dalšího vzdělávání</a:t>
                      </a:r>
                    </a:p>
                    <a:p>
                      <a:pPr marL="176213" lvl="1" indent="-176213">
                        <a:spcBef>
                          <a:spcPts val="500"/>
                        </a:spcBef>
                        <a:buClr>
                          <a:srgbClr val="00501F"/>
                        </a:buClr>
                        <a:buBlip>
                          <a:blip r:embed="rId3"/>
                        </a:buBlip>
                        <a:tabLst>
                          <a:tab pos="176213" algn="l"/>
                          <a:tab pos="1825625" algn="l"/>
                          <a:tab pos="2740025" algn="l"/>
                          <a:tab pos="3654425" algn="l"/>
                          <a:tab pos="4568825" algn="l"/>
                          <a:tab pos="5483225" algn="l"/>
                          <a:tab pos="6397625" algn="l"/>
                          <a:tab pos="7312025" algn="l"/>
                          <a:tab pos="8226425" algn="l"/>
                          <a:tab pos="9140825" algn="l"/>
                          <a:tab pos="10055225" algn="l"/>
                        </a:tabLst>
                      </a:pPr>
                      <a:r>
                        <a:rPr lang="cs-CZ" sz="1400" dirty="0" smtClean="0">
                          <a:solidFill>
                            <a:srgbClr val="00501F"/>
                          </a:solidFill>
                          <a:latin typeface="Arial" charset="0"/>
                          <a:cs typeface="Arial" charset="0"/>
                        </a:rPr>
                        <a:t>ISO normy – certifikace jakosti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5113"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dirty="0" smtClean="0">
                          <a:latin typeface="+mn-lt"/>
                        </a:rPr>
                        <a:t>101 – Autorizace,</a:t>
                      </a:r>
                      <a:r>
                        <a:rPr lang="cs-CZ" sz="1600" b="0" baseline="0" dirty="0" smtClean="0">
                          <a:latin typeface="+mn-lt"/>
                        </a:rPr>
                        <a:t> společnost  je </a:t>
                      </a:r>
                      <a:r>
                        <a:rPr lang="cs-CZ" sz="1600" b="0" baseline="0" dirty="0" err="1" smtClean="0">
                          <a:latin typeface="+mn-lt"/>
                        </a:rPr>
                        <a:t>AOs</a:t>
                      </a:r>
                      <a:endParaRPr lang="cs-CZ" sz="1600" b="0" dirty="0" smtClean="0">
                        <a:latin typeface="+mn-lt"/>
                      </a:endParaRPr>
                    </a:p>
                    <a:p>
                      <a:pPr marL="0" indent="265113"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baseline="0" dirty="0" smtClean="0">
                          <a:latin typeface="+mn-lt"/>
                        </a:rPr>
                        <a:t>  57</a:t>
                      </a:r>
                      <a:r>
                        <a:rPr lang="cs-CZ" sz="1600" b="0" dirty="0" smtClean="0">
                          <a:latin typeface="+mn-lt"/>
                        </a:rPr>
                        <a:t> – Popis školení zakončeného zkouškou PK</a:t>
                      </a:r>
                      <a:endParaRPr lang="cs-CZ" sz="1600" b="0" baseline="0" dirty="0" smtClean="0">
                        <a:latin typeface="+mn-lt"/>
                      </a:endParaRPr>
                    </a:p>
                    <a:p>
                      <a:pPr marL="0" indent="265113"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baseline="0" dirty="0" smtClean="0">
                          <a:latin typeface="+mn-lt"/>
                        </a:rPr>
                        <a:t>  22 – Inzerce pracovních míst</a:t>
                      </a:r>
                    </a:p>
                    <a:p>
                      <a:pPr marL="0" marR="0" indent="265113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600" b="0" baseline="0" dirty="0" smtClean="0">
                          <a:latin typeface="+mn-lt"/>
                        </a:rPr>
                        <a:t>    6 – Osvědčení o PK zaměstnanců</a:t>
                      </a:r>
                    </a:p>
                    <a:p>
                      <a:pPr marL="0" marR="0" indent="265113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600" b="0" baseline="0" dirty="0" smtClean="0">
                          <a:latin typeface="+mn-lt"/>
                        </a:rPr>
                        <a:t>    1 – Mzdové systémy</a:t>
                      </a:r>
                    </a:p>
                    <a:p>
                      <a:pPr marL="0" marR="0" indent="265113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cs-CZ" sz="1600" b="0" baseline="0" dirty="0" smtClean="0">
                          <a:latin typeface="+mn-lt"/>
                        </a:rPr>
                        <a:t>    1 – ISO audit řízení – splnění kvalifikačních  požadavků</a:t>
                      </a:r>
                    </a:p>
                  </a:txBody>
                  <a:tcPr/>
                </a:tc>
              </a:tr>
              <a:tr h="3177727">
                <a:tc>
                  <a:txBody>
                    <a:bodyPr/>
                    <a:lstStyle/>
                    <a:p>
                      <a:pPr marL="176213" lvl="1" indent="-176213">
                        <a:spcBef>
                          <a:spcPts val="500"/>
                        </a:spcBef>
                        <a:buClr>
                          <a:srgbClr val="00501F"/>
                        </a:buClr>
                        <a:buBlip>
                          <a:blip r:embed="rId3"/>
                        </a:buBlip>
                        <a:tabLst>
                          <a:tab pos="176213" algn="l"/>
                          <a:tab pos="1825625" algn="l"/>
                          <a:tab pos="2740025" algn="l"/>
                          <a:tab pos="3654425" algn="l"/>
                          <a:tab pos="4568825" algn="l"/>
                          <a:tab pos="5483225" algn="l"/>
                          <a:tab pos="6397625" algn="l"/>
                          <a:tab pos="7312025" algn="l"/>
                          <a:tab pos="8226425" algn="l"/>
                          <a:tab pos="9140825" algn="l"/>
                          <a:tab pos="10055225" algn="l"/>
                        </a:tabLst>
                      </a:pPr>
                      <a:endParaRPr lang="cs-CZ" sz="1300" dirty="0" smtClean="0">
                        <a:solidFill>
                          <a:srgbClr val="00501F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65113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cs-CZ" sz="1300" b="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04800" y="50292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cs-CZ" b="1" dirty="0" smtClean="0">
                <a:solidFill>
                  <a:srgbClr val="008000"/>
                </a:solidFill>
              </a:rPr>
              <a:t>Reporty firmy navštívené 2013 = 2444,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cs-CZ" b="1" dirty="0" smtClean="0">
              <a:solidFill>
                <a:srgbClr val="008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800600" y="4953000"/>
            <a:ext cx="4343400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spcBef>
                <a:spcPts val="500"/>
              </a:spcBef>
              <a:buClr>
                <a:srgbClr val="00501F"/>
              </a:buClr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600" b="1" dirty="0" err="1" smtClean="0">
                <a:solidFill>
                  <a:srgbClr val="FF0000"/>
                </a:solidFill>
              </a:rPr>
              <a:t>OFF</a:t>
            </a:r>
            <a:r>
              <a:rPr lang="cs-CZ" sz="1600" b="1" dirty="0" smtClean="0"/>
              <a:t>  	    </a:t>
            </a:r>
            <a:r>
              <a:rPr lang="cs-CZ" sz="1600" b="1" dirty="0" smtClean="0">
                <a:solidFill>
                  <a:srgbClr val="FF0000"/>
                </a:solidFill>
              </a:rPr>
              <a:t>   677		</a:t>
            </a:r>
          </a:p>
          <a:p>
            <a:pPr marL="341313" indent="-341313">
              <a:spcBef>
                <a:spcPts val="500"/>
              </a:spcBef>
              <a:buClr>
                <a:srgbClr val="00501F"/>
              </a:buClr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600" b="1" dirty="0" smtClean="0">
                <a:solidFill>
                  <a:srgbClr val="FFC000"/>
                </a:solidFill>
              </a:rPr>
              <a:t>ON  	      1567			</a:t>
            </a:r>
          </a:p>
          <a:p>
            <a:pPr marL="341313" indent="-341313">
              <a:spcBef>
                <a:spcPts val="500"/>
              </a:spcBef>
              <a:buClr>
                <a:srgbClr val="00501F"/>
              </a:buClr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600" b="1" dirty="0" smtClean="0">
                <a:solidFill>
                  <a:srgbClr val="00B050"/>
                </a:solidFill>
              </a:rPr>
              <a:t>IN</a:t>
            </a:r>
            <a:r>
              <a:rPr lang="cs-CZ" sz="1600" b="1" dirty="0" smtClean="0"/>
              <a:t>  </a:t>
            </a:r>
            <a:r>
              <a:rPr lang="cs-CZ" sz="1600" b="1" dirty="0" smtClean="0">
                <a:solidFill>
                  <a:srgbClr val="008000"/>
                </a:solidFill>
              </a:rPr>
              <a:t>  	      200</a:t>
            </a:r>
            <a:endParaRPr lang="cs-CZ" sz="1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84213" y="79375"/>
            <a:ext cx="7416800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Implementace reakce firem</a:t>
            </a:r>
            <a:endParaRPr lang="cs-CZ" sz="3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27088" y="1600200"/>
            <a:ext cx="7993062" cy="420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00"/>
              </a:spcBef>
              <a:buClr>
                <a:srgbClr val="00501F"/>
              </a:buClr>
              <a:buFont typeface="Times New Roman" pitchFamily="18" charset="0"/>
              <a:buBlip>
                <a:blip r:embed="rId3"/>
              </a:buBlip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000" b="1" dirty="0">
              <a:solidFill>
                <a:srgbClr val="00501F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7235825" y="6381750"/>
            <a:ext cx="18002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30D1432-C9E9-4008-A251-90A57C3967FB}" type="slidenum">
              <a:rPr lang="cs-CZ" sz="1200">
                <a:solidFill>
                  <a:srgbClr val="FFFFFF"/>
                </a:solidFill>
                <a:latin typeface="Arial" charset="0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cs-CZ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09600" y="1066800"/>
          <a:ext cx="7848600" cy="455355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848600"/>
              </a:tblGrid>
              <a:tr h="42145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Proč</a:t>
                      </a:r>
                      <a:r>
                        <a:rPr lang="cs-CZ" sz="18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</a:t>
                      </a:r>
                      <a:r>
                        <a:rPr lang="cs-CZ" sz="1800" b="1" dirty="0" smtClean="0">
                          <a:solidFill>
                            <a:srgbClr val="008000"/>
                          </a:solidFill>
                          <a:latin typeface="+mn-lt"/>
                        </a:rPr>
                        <a:t>firmy</a:t>
                      </a:r>
                      <a:r>
                        <a:rPr lang="cs-CZ" sz="18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</a:t>
                      </a:r>
                      <a:r>
                        <a:rPr lang="cs-CZ" sz="1800" b="1" baseline="0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NSK</a:t>
                      </a:r>
                      <a:r>
                        <a:rPr lang="cs-CZ" sz="1800" b="1" baseline="0" dirty="0" smtClean="0">
                          <a:solidFill>
                            <a:srgbClr val="008000"/>
                          </a:solidFill>
                          <a:latin typeface="+mn-lt"/>
                        </a:rPr>
                        <a:t> nepoužívají  - </a:t>
                      </a:r>
                      <a:r>
                        <a:rPr lang="cs-CZ" sz="1800" b="1" baseline="0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NSK</a:t>
                      </a:r>
                      <a:endParaRPr lang="cs-CZ" sz="1800" b="1" baseline="0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796455">
                <a:tc>
                  <a:txBody>
                    <a:bodyPr/>
                    <a:lstStyle/>
                    <a:p>
                      <a:pPr marL="0" indent="265113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dirty="0" smtClean="0"/>
                        <a:t>Jednatel</a:t>
                      </a:r>
                      <a:r>
                        <a:rPr lang="cs-CZ" sz="1600" b="0" baseline="0" dirty="0" smtClean="0"/>
                        <a:t> má svůj systém, </a:t>
                      </a:r>
                    </a:p>
                    <a:p>
                      <a:pPr marL="0" indent="265113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baseline="0" dirty="0" smtClean="0"/>
                        <a:t>Nezájem o nové „projekty“</a:t>
                      </a:r>
                    </a:p>
                    <a:p>
                      <a:pPr marL="0" indent="265113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baseline="0" dirty="0" smtClean="0"/>
                        <a:t>Špatná zkušenost s </a:t>
                      </a:r>
                      <a:r>
                        <a:rPr lang="cs-CZ" sz="1600" b="0" baseline="0" dirty="0" err="1" smtClean="0"/>
                        <a:t>UP</a:t>
                      </a:r>
                      <a:endParaRPr lang="cs-CZ" sz="1600" b="0" baseline="0" dirty="0" smtClean="0"/>
                    </a:p>
                    <a:p>
                      <a:pPr marL="0" indent="265113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baseline="0" dirty="0" smtClean="0"/>
                        <a:t>Profese se řídí svými předpisy (</a:t>
                      </a:r>
                      <a:r>
                        <a:rPr lang="cs-CZ" sz="1600" b="0" baseline="0" dirty="0" err="1" smtClean="0"/>
                        <a:t>STK</a:t>
                      </a:r>
                      <a:r>
                        <a:rPr lang="cs-CZ" sz="1600" b="0" baseline="0" dirty="0" smtClean="0"/>
                        <a:t>)</a:t>
                      </a:r>
                    </a:p>
                    <a:p>
                      <a:pPr marL="0" indent="265113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baseline="0" dirty="0" smtClean="0"/>
                        <a:t>Nekomplikované profese (balič, kuchař, seřizovač – nepotřebují „na to systém“</a:t>
                      </a:r>
                    </a:p>
                    <a:p>
                      <a:pPr marL="0" indent="265113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baseline="0" dirty="0" smtClean="0"/>
                        <a:t>Nevidí v PK </a:t>
                      </a:r>
                      <a:r>
                        <a:rPr lang="cs-CZ" sz="1600" b="0" baseline="0" dirty="0" err="1" smtClean="0"/>
                        <a:t>benefit</a:t>
                      </a:r>
                      <a:endParaRPr lang="cs-CZ" sz="1600" b="0" baseline="0" dirty="0" smtClean="0"/>
                    </a:p>
                    <a:p>
                      <a:pPr marL="0" indent="265113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baseline="0" dirty="0" smtClean="0"/>
                        <a:t>Řízeno zahraniční mateřskou spol.</a:t>
                      </a:r>
                    </a:p>
                    <a:p>
                      <a:pPr marL="0" indent="265113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baseline="0" dirty="0" smtClean="0"/>
                        <a:t>Jako malá firma (4 OSVČ) nevidí využití pro firmu, spíše individuálně pro sebe</a:t>
                      </a:r>
                    </a:p>
                    <a:p>
                      <a:pPr marL="0" indent="265113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600" b="0" baseline="0" dirty="0" smtClean="0"/>
                        <a:t>Firma řeší aktuální nedostatek zakázek, nyní nemá kapacity na další</a:t>
                      </a:r>
                    </a:p>
                    <a:p>
                      <a:pPr marL="0" indent="265113" algn="l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cs-CZ" sz="1200" b="0" baseline="0" dirty="0" smtClean="0"/>
                    </a:p>
                  </a:txBody>
                  <a:tcPr/>
                </a:tc>
              </a:tr>
              <a:tr h="1335643">
                <a:tc>
                  <a:txBody>
                    <a:bodyPr/>
                    <a:lstStyle/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00501F"/>
                        </a:buClr>
                        <a:buSzTx/>
                        <a:buFontTx/>
                        <a:buBlip>
                          <a:blip r:embed="rId3"/>
                        </a:buBlip>
                        <a:tabLst>
                          <a:tab pos="176213" algn="l"/>
                          <a:tab pos="1825625" algn="l"/>
                          <a:tab pos="2740025" algn="l"/>
                          <a:tab pos="3654425" algn="l"/>
                          <a:tab pos="4568825" algn="l"/>
                          <a:tab pos="5483225" algn="l"/>
                          <a:tab pos="6397625" algn="l"/>
                          <a:tab pos="7312025" algn="l"/>
                          <a:tab pos="8226425" algn="l"/>
                          <a:tab pos="9140825" algn="l"/>
                          <a:tab pos="10055225" algn="l"/>
                        </a:tabLst>
                        <a:defRPr/>
                      </a:pPr>
                      <a:r>
                        <a:rPr lang="cs-CZ" sz="1800" b="0" dirty="0" smtClean="0"/>
                        <a:t>Obory :</a:t>
                      </a:r>
                      <a:r>
                        <a:rPr lang="cs-CZ" sz="1800" b="0" baseline="0" dirty="0" smtClean="0"/>
                        <a:t> </a:t>
                      </a:r>
                      <a:r>
                        <a:rPr lang="cs-CZ" sz="180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stavebnictví</a:t>
                      </a:r>
                      <a:r>
                        <a:rPr lang="cs-CZ" sz="1800" baseline="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 12,  </a:t>
                      </a:r>
                      <a:r>
                        <a:rPr lang="cs-CZ" sz="1800" baseline="0" dirty="0" err="1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ost</a:t>
                      </a:r>
                      <a:r>
                        <a:rPr lang="cs-CZ" sz="1800" baseline="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. služby 7, </a:t>
                      </a:r>
                      <a:r>
                        <a:rPr lang="cs-CZ" sz="180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chemie</a:t>
                      </a:r>
                      <a:r>
                        <a:rPr lang="cs-CZ" sz="1800" baseline="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 6, IT 5, </a:t>
                      </a:r>
                      <a:r>
                        <a:rPr lang="cs-CZ" sz="180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doprava</a:t>
                      </a:r>
                      <a:r>
                        <a:rPr lang="cs-CZ" sz="1800" baseline="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 2, os. služby 3, </a:t>
                      </a:r>
                      <a:r>
                        <a:rPr lang="cs-CZ" sz="1800" baseline="0" dirty="0" err="1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elektrotech</a:t>
                      </a:r>
                      <a:r>
                        <a:rPr lang="cs-CZ" sz="1800" baseline="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 3, potravin, 2, z</a:t>
                      </a:r>
                      <a:r>
                        <a:rPr lang="cs-CZ" sz="180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emědělství 2, </a:t>
                      </a:r>
                      <a:r>
                        <a:rPr lang="cs-CZ" sz="1800" baseline="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lang="cs-CZ" sz="180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trojírenství 2, hutnictví 1, mang.</a:t>
                      </a:r>
                      <a:r>
                        <a:rPr lang="cs-CZ" sz="1800" baseline="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 a správa2 , </a:t>
                      </a:r>
                      <a:r>
                        <a:rPr lang="cs-CZ" sz="1800" baseline="0" dirty="0" err="1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lang="cs-CZ" sz="1800" dirty="0" err="1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st</a:t>
                      </a:r>
                      <a:r>
                        <a:rPr lang="cs-CZ" sz="180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. služby, bankovnictví 1 , polygrafie</a:t>
                      </a:r>
                      <a:r>
                        <a:rPr lang="cs-CZ" sz="1800" baseline="0" dirty="0" smtClean="0">
                          <a:solidFill>
                            <a:srgbClr val="008000"/>
                          </a:solidFill>
                          <a:latin typeface="Arial" charset="0"/>
                          <a:cs typeface="Arial" charset="0"/>
                        </a:rPr>
                        <a:t> 1</a:t>
                      </a:r>
                      <a:endParaRPr lang="cs-CZ" sz="1800" dirty="0" smtClean="0">
                        <a:solidFill>
                          <a:srgbClr val="008000"/>
                        </a:solidFill>
                        <a:latin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"/>
      </a:majorFont>
      <a:minorFont>
        <a:latin typeface="Calibri"/>
        <a:ea typeface="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Lucida Sans Unicode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Lucida Sans Unicode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1427</Words>
  <Application>Microsoft Office PowerPoint</Application>
  <PresentationFormat>Předvádění na obrazovce (4:3)</PresentationFormat>
  <Paragraphs>296</Paragraphs>
  <Slides>15</Slides>
  <Notes>10</Notes>
  <HiddenSlides>2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Motiv sady Office</vt:lpstr>
      <vt:lpstr>2_Motiv sady Office</vt:lpstr>
      <vt:lpstr>List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Ocenění firem za implementaci NSK</vt:lpstr>
      <vt:lpstr>Prezentace aplikace PowerPoint</vt:lpstr>
      <vt:lpstr>Prezentace aplikace PowerPoint</vt:lpstr>
      <vt:lpstr>Prezentace aplikace PowerPoint</vt:lpstr>
      <vt:lpstr>Prezentace aplikace PowerPoint</vt:lpstr>
      <vt:lpstr>ZVK – Výstupy</vt:lpstr>
      <vt:lpstr>Shrnutí – než vstoupíte do firmy</vt:lpstr>
      <vt:lpstr>Další kroky</vt:lpstr>
      <vt:lpstr>PR VZ NSK2 - kontakty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Hložek</dc:creator>
  <cp:lastModifiedBy>Jita</cp:lastModifiedBy>
  <cp:revision>331</cp:revision>
  <cp:lastPrinted>1601-01-01T00:00:00Z</cp:lastPrinted>
  <dcterms:created xsi:type="dcterms:W3CDTF">2010-10-15T07:59:47Z</dcterms:created>
  <dcterms:modified xsi:type="dcterms:W3CDTF">2013-12-08T11:06:21Z</dcterms:modified>
</cp:coreProperties>
</file>